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0"/>
  </p:notesMasterIdLst>
  <p:sldIdLst>
    <p:sldId id="256" r:id="rId2"/>
    <p:sldId id="281" r:id="rId3"/>
    <p:sldId id="283" r:id="rId4"/>
    <p:sldId id="262" r:id="rId5"/>
    <p:sldId id="265" r:id="rId6"/>
    <p:sldId id="261" r:id="rId7"/>
    <p:sldId id="266" r:id="rId8"/>
    <p:sldId id="267" r:id="rId9"/>
    <p:sldId id="313" r:id="rId10"/>
    <p:sldId id="268" r:id="rId11"/>
    <p:sldId id="314" r:id="rId12"/>
    <p:sldId id="270" r:id="rId13"/>
    <p:sldId id="272" r:id="rId14"/>
    <p:sldId id="273" r:id="rId15"/>
    <p:sldId id="274" r:id="rId16"/>
    <p:sldId id="285" r:id="rId17"/>
    <p:sldId id="286" r:id="rId18"/>
    <p:sldId id="277" r:id="rId19"/>
    <p:sldId id="288" r:id="rId20"/>
    <p:sldId id="289" r:id="rId21"/>
    <p:sldId id="278" r:id="rId22"/>
    <p:sldId id="279" r:id="rId23"/>
    <p:sldId id="287" r:id="rId24"/>
    <p:sldId id="290" r:id="rId25"/>
    <p:sldId id="291" r:id="rId26"/>
    <p:sldId id="292" r:id="rId27"/>
    <p:sldId id="318" r:id="rId28"/>
    <p:sldId id="294" r:id="rId29"/>
    <p:sldId id="295" r:id="rId30"/>
    <p:sldId id="296" r:id="rId31"/>
    <p:sldId id="305" r:id="rId32"/>
    <p:sldId id="298" r:id="rId33"/>
    <p:sldId id="319" r:id="rId34"/>
    <p:sldId id="299" r:id="rId35"/>
    <p:sldId id="300" r:id="rId36"/>
    <p:sldId id="306" r:id="rId37"/>
    <p:sldId id="320" r:id="rId38"/>
    <p:sldId id="301" r:id="rId39"/>
    <p:sldId id="302" r:id="rId40"/>
    <p:sldId id="325" r:id="rId41"/>
    <p:sldId id="307" r:id="rId42"/>
    <p:sldId id="304" r:id="rId43"/>
    <p:sldId id="308" r:id="rId44"/>
    <p:sldId id="297" r:id="rId45"/>
    <p:sldId id="309" r:id="rId46"/>
    <p:sldId id="321" r:id="rId47"/>
    <p:sldId id="322" r:id="rId48"/>
    <p:sldId id="323" r:id="rId49"/>
    <p:sldId id="324" r:id="rId50"/>
    <p:sldId id="326" r:id="rId51"/>
    <p:sldId id="327" r:id="rId52"/>
    <p:sldId id="310" r:id="rId53"/>
    <p:sldId id="328" r:id="rId54"/>
    <p:sldId id="311" r:id="rId55"/>
    <p:sldId id="315" r:id="rId56"/>
    <p:sldId id="329" r:id="rId57"/>
    <p:sldId id="316" r:id="rId58"/>
    <p:sldId id="317" r:id="rId5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mbria Math" panose="02040503050406030204" pitchFamily="18" charset="0"/>
      <p:regular r:id="rId65"/>
    </p:embeddedFont>
    <p:embeddedFont>
      <p:font typeface="Quantico" panose="020B0604020202020204" charset="0"/>
      <p:regular r:id="rId66"/>
      <p:bold r:id="rId67"/>
      <p:italic r:id="rId68"/>
      <p:boldItalic r:id="rId69"/>
    </p:embeddedFont>
    <p:embeddedFont>
      <p:font typeface="Titillium Web Light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BDB6"/>
    <a:srgbClr val="282828"/>
    <a:srgbClr val="5096C6"/>
    <a:srgbClr val="FF72AB"/>
    <a:srgbClr val="4646A4"/>
    <a:srgbClr val="FFAC61"/>
    <a:srgbClr val="5B9CC9"/>
    <a:srgbClr val="FF9BC4"/>
    <a:srgbClr val="FFDC91"/>
    <a:srgbClr val="12B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42C75E-ABAB-4417-B490-14B8E74B3F83}">
  <a:tblStyle styleId="{D942C75E-ABAB-4417-B490-14B8E74B3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7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774" y="-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906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688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535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969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922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587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814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039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3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888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99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131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27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713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055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892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317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243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376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679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601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2318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2820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7036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8189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0554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9599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064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1569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6461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413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39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809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2305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989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792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941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631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562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nly curves">
  <p:cSld name="Blank only curve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555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5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2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6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975250" y="124506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Maximizing the Dynamic Range of Microwave Kinetic Inductance Detectors through Tone-Tracking Firmware</a:t>
            </a:r>
            <a:endParaRPr sz="2800" dirty="0"/>
          </a:p>
        </p:txBody>
      </p: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922C3D33-EB94-449F-84ED-A516487B5150}"/>
              </a:ext>
            </a:extLst>
          </p:cNvPr>
          <p:cNvSpPr txBox="1">
            <a:spLocks/>
          </p:cNvSpPr>
          <p:nvPr/>
        </p:nvSpPr>
        <p:spPr>
          <a:xfrm>
            <a:off x="975250" y="3588177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r>
              <a:rPr lang="en-US" sz="1800" dirty="0"/>
              <a:t>Jonathan Hoh</a:t>
            </a:r>
          </a:p>
          <a:p>
            <a:r>
              <a:rPr lang="en-US" sz="1200" dirty="0"/>
              <a:t>     Doctoral Candidate of Astrophysics</a:t>
            </a:r>
          </a:p>
          <a:p>
            <a:r>
              <a:rPr lang="en-US" sz="1200" dirty="0"/>
              <a:t>     Masters Student of Electrical Engineering</a:t>
            </a:r>
          </a:p>
          <a:p>
            <a:r>
              <a:rPr lang="en-US" sz="1800" dirty="0"/>
              <a:t>Adrian Sinclair</a:t>
            </a:r>
          </a:p>
          <a:p>
            <a:r>
              <a:rPr lang="en-US" sz="1200" dirty="0"/>
              <a:t>     Doctoral Candidate of Astrophysics</a:t>
            </a:r>
          </a:p>
          <a:p>
            <a:r>
              <a:rPr lang="en-US" sz="1800" dirty="0"/>
              <a:t>Ryan Stephenson</a:t>
            </a:r>
          </a:p>
          <a:p>
            <a:r>
              <a:rPr lang="en-US" sz="1200" dirty="0"/>
              <a:t>     Bachelors Student of Electrical Engineering/Physics</a:t>
            </a:r>
          </a:p>
          <a:p>
            <a:endParaRPr lang="en-US" sz="1200" dirty="0"/>
          </a:p>
          <a:p>
            <a:endParaRPr lang="en-US" sz="1600" dirty="0"/>
          </a:p>
        </p:txBody>
      </p:sp>
      <p:pic>
        <p:nvPicPr>
          <p:cNvPr id="2050" name="Picture 2" descr="Image result for mkid">
            <a:extLst>
              <a:ext uri="{FF2B5EF4-FFF2-40B4-BE49-F238E27FC236}">
                <a16:creationId xmlns:a16="http://schemas.microsoft.com/office/drawing/2014/main" id="{E7183EFB-E4CA-4DC1-89AE-91CF49880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453" b="96906" l="391" r="99316">
                        <a14:foregroundMark x1="8594" y1="40151" x2="50488" y2="16453"/>
                        <a14:foregroundMark x1="50488" y1="16453" x2="57227" y2="19623"/>
                        <a14:foregroundMark x1="91016" y1="52302" x2="91016" y2="45132"/>
                        <a14:foregroundMark x1="96582" y1="55472" x2="97266" y2="60528"/>
                        <a14:foregroundMark x1="44434" y1="93358" x2="44434" y2="84453"/>
                        <a14:foregroundMark x1="39941" y1="93057" x2="47754" y2="95472"/>
                        <a14:foregroundMark x1="34082" y1="93585" x2="34082" y2="93585"/>
                        <a14:foregroundMark x1="4199" y1="58189" x2="6250" y2="55321"/>
                        <a14:foregroundMark x1="2148" y1="44755" x2="1074" y2="47472"/>
                        <a14:foregroundMark x1="2539" y1="48302" x2="50000" y2="19472"/>
                        <a14:foregroundMark x1="54102" y1="12453" x2="54102" y2="12453"/>
                        <a14:foregroundMark x1="37988" y1="95019" x2="46484" y2="95321"/>
                        <a14:foregroundMark x1="33105" y1="92755" x2="33105" y2="92755"/>
                        <a14:foregroundMark x1="488" y1="59925" x2="488" y2="59925"/>
                        <a14:foregroundMark x1="43164" y1="96906" x2="43164" y2="96906"/>
                        <a14:foregroundMark x1="31250" y1="91170" x2="31250" y2="91170"/>
                        <a14:foregroundMark x1="32910" y1="92075" x2="32910" y2="92075"/>
                        <a14:foregroundMark x1="98242" y1="50717" x2="98242" y2="50717"/>
                        <a14:foregroundMark x1="99316" y1="50340" x2="99316" y2="50340"/>
                        <a14:foregroundMark x1="99121" y1="50717" x2="99121" y2="50717"/>
                        <a14:foregroundMark x1="98047" y1="53358" x2="98047" y2="53358"/>
                        <a14:foregroundMark x1="97168" y1="52453" x2="97168" y2="52453"/>
                        <a14:foregroundMark x1="96973" y1="52453" x2="96973" y2="53208"/>
                        <a14:foregroundMark x1="95605" y1="52302" x2="98438" y2="54189"/>
                        <a14:foregroundMark x1="30566" y1="83019" x2="27734" y2="79849"/>
                        <a14:foregroundMark x1="1367" y1="55774" x2="2148" y2="58340"/>
                        <a14:backgroundMark x1="34961" y1="90868" x2="34961" y2="90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89"/>
          <a:stretch/>
        </p:blipFill>
        <p:spPr bwMode="auto">
          <a:xfrm>
            <a:off x="5866415" y="2685296"/>
            <a:ext cx="1644805" cy="193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49" y="963863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Some Elementary Visuals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7" name="Google Shape;96;p19">
            <a:extLst>
              <a:ext uri="{FF2B5EF4-FFF2-40B4-BE49-F238E27FC236}">
                <a16:creationId xmlns:a16="http://schemas.microsoft.com/office/drawing/2014/main" id="{23E312FF-AC7B-4D54-BE9C-62BCCF7B78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991" y="1710812"/>
            <a:ext cx="2505757" cy="2962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0" name="Picture 2" descr="Distortion of the cationic lattice by an electron">
            <a:extLst>
              <a:ext uri="{FF2B5EF4-FFF2-40B4-BE49-F238E27FC236}">
                <a16:creationId xmlns:a16="http://schemas.microsoft.com/office/drawing/2014/main" id="{899DEFA8-CAF5-4296-9D58-95A24035F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200" y="1937527"/>
            <a:ext cx="2822431" cy="263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369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692A-B22A-46D5-995C-84F01257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Photons Change Inductance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7A71A-5CC4-4D8F-AE4E-3043930CD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Incident photons can break Cooper pairs</a:t>
            </a:r>
          </a:p>
          <a:p>
            <a:r>
              <a:rPr lang="en-US" dirty="0"/>
              <a:t>Broken pairs have a higher relative</a:t>
            </a:r>
            <a:br>
              <a:rPr lang="en-US" dirty="0"/>
            </a:br>
            <a:r>
              <a:rPr lang="en-US" dirty="0"/>
              <a:t>kinetic energy</a:t>
            </a:r>
          </a:p>
          <a:p>
            <a:r>
              <a:rPr lang="en-US" dirty="0"/>
              <a:t>Increasing inductance decreases </a:t>
            </a:r>
            <a:br>
              <a:rPr lang="en-US" dirty="0"/>
            </a:br>
            <a:r>
              <a:rPr lang="en-US" dirty="0"/>
              <a:t>resonant frequency</a:t>
            </a:r>
          </a:p>
          <a:p>
            <a:r>
              <a:rPr lang="en-US" dirty="0"/>
              <a:t>We probe the MKIDs and measure</a:t>
            </a:r>
            <a:br>
              <a:rPr lang="en-US" dirty="0"/>
            </a:br>
            <a:r>
              <a:rPr lang="en-US" dirty="0"/>
              <a:t>shifts in resonance properties to </a:t>
            </a:r>
            <a:br>
              <a:rPr lang="en-US" dirty="0"/>
            </a:br>
            <a:r>
              <a:rPr lang="en-US" dirty="0"/>
              <a:t>determine incident power</a:t>
            </a:r>
          </a:p>
          <a:p>
            <a:endParaRPr lang="en-US" dirty="0"/>
          </a:p>
          <a:p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0C7AA-81B9-43BB-8A45-1B0FCB191F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Google Shape;97;p19">
            <a:extLst>
              <a:ext uri="{FF2B5EF4-FFF2-40B4-BE49-F238E27FC236}">
                <a16:creationId xmlns:a16="http://schemas.microsoft.com/office/drawing/2014/main" id="{4ACC96FB-FE8B-4F6C-917D-B5EA9D07E03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925" r="49997" b="49836"/>
          <a:stretch/>
        </p:blipFill>
        <p:spPr>
          <a:xfrm>
            <a:off x="5920735" y="2142933"/>
            <a:ext cx="2757999" cy="2822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4928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116750"/>
            <a:ext cx="395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2"/>
                </a:solidFill>
              </a:rPr>
              <a:t>Setting the Stage</a:t>
            </a:r>
            <a:endParaRPr sz="6000" dirty="0">
              <a:solidFill>
                <a:schemeClr val="lt2"/>
              </a:solidFill>
            </a:endParaRPr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259149"/>
            <a:ext cx="39531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Basics of reading out KIDs</a:t>
            </a:r>
            <a:endParaRPr dirty="0"/>
          </a:p>
        </p:txBody>
      </p:sp>
      <p:grpSp>
        <p:nvGrpSpPr>
          <p:cNvPr id="133" name="Google Shape;133;p19"/>
          <p:cNvGrpSpPr/>
          <p:nvPr/>
        </p:nvGrpSpPr>
        <p:grpSpPr>
          <a:xfrm>
            <a:off x="4969177" y="651616"/>
            <a:ext cx="2394503" cy="2394487"/>
            <a:chOff x="6643075" y="3664250"/>
            <a:chExt cx="407950" cy="407975"/>
          </a:xfrm>
        </p:grpSpPr>
        <p:sp>
          <p:nvSpPr>
            <p:cNvPr id="134" name="Google Shape;134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19"/>
          <p:cNvGrpSpPr/>
          <p:nvPr/>
        </p:nvGrpSpPr>
        <p:grpSpPr>
          <a:xfrm rot="-587459">
            <a:off x="4828848" y="3357972"/>
            <a:ext cx="984473" cy="984417"/>
            <a:chOff x="576250" y="4319400"/>
            <a:chExt cx="442075" cy="442050"/>
          </a:xfrm>
        </p:grpSpPr>
        <p:sp>
          <p:nvSpPr>
            <p:cNvPr id="137" name="Google Shape;137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9"/>
          <p:cNvSpPr/>
          <p:nvPr/>
        </p:nvSpPr>
        <p:spPr>
          <a:xfrm>
            <a:off x="4396587" y="1204605"/>
            <a:ext cx="374278" cy="35737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/>
          <p:nvPr/>
        </p:nvSpPr>
        <p:spPr>
          <a:xfrm rot="2697416">
            <a:off x="6863000" y="3034227"/>
            <a:ext cx="568178" cy="54251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7312483" y="2724518"/>
            <a:ext cx="227572" cy="21740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/>
          <p:nvPr/>
        </p:nvSpPr>
        <p:spPr>
          <a:xfrm rot="1280228">
            <a:off x="4137279" y="1977773"/>
            <a:ext cx="227539" cy="2173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42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06540" y="103812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Transmission of Resonator</a:t>
            </a:r>
            <a:endParaRPr sz="2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EFAD17-2563-4DB1-B222-781C016B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35" y="1263612"/>
            <a:ext cx="4756130" cy="3355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07498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09779" y="126154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Probe the MKID and expect little transmission</a:t>
            </a:r>
            <a:endParaRPr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0DB90D-CD27-4E6C-B755-9E18E7A60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35" y="1285954"/>
            <a:ext cx="4756129" cy="3355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7310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21289" y="0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 Incident Power Appears!</a:t>
            </a:r>
            <a:endParaRPr sz="2800" dirty="0"/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6E6B8525-2598-4664-A712-F6DBACB70C27}"/>
              </a:ext>
            </a:extLst>
          </p:cNvPr>
          <p:cNvSpPr txBox="1">
            <a:spLocks/>
          </p:cNvSpPr>
          <p:nvPr/>
        </p:nvSpPr>
        <p:spPr>
          <a:xfrm>
            <a:off x="621289" y="318190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r>
              <a:rPr lang="en-US" sz="1600" dirty="0"/>
              <a:t>Transmission of our probe tone increases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449E0F-C347-4767-A9CA-B1AF4BFA4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160628"/>
            <a:ext cx="4754880" cy="3354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D9145046-9A6D-4999-97E6-F8306D5903E8}"/>
              </a:ext>
            </a:extLst>
          </p:cNvPr>
          <p:cNvSpPr/>
          <p:nvPr/>
        </p:nvSpPr>
        <p:spPr>
          <a:xfrm>
            <a:off x="8014942" y="411601"/>
            <a:ext cx="927045" cy="8001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302C25D5-0088-467A-BCA9-8C1A8ABA82F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27161" y="811653"/>
            <a:ext cx="1551305" cy="1154309"/>
          </a:xfrm>
          <a:prstGeom prst="curvedConnector3">
            <a:avLst>
              <a:gd name="adj1" fmla="val 50000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26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65534" y="231751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Multiple States of a Resonator</a:t>
            </a:r>
            <a:endParaRPr sz="28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834755D-0D46-439A-96D7-944B10558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1391551"/>
            <a:ext cx="4754880" cy="3354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51724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65533" y="231751"/>
            <a:ext cx="790696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 Resonator with Multiple Modulated States</a:t>
            </a:r>
            <a:endParaRPr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7B8C3C-B785-4C5C-B199-1B66FBBED295}"/>
              </a:ext>
            </a:extLst>
          </p:cNvPr>
          <p:cNvGrpSpPr/>
          <p:nvPr/>
        </p:nvGrpSpPr>
        <p:grpSpPr>
          <a:xfrm>
            <a:off x="2194560" y="1391551"/>
            <a:ext cx="4754880" cy="3355848"/>
            <a:chOff x="1862291" y="1333390"/>
            <a:chExt cx="4560631" cy="3217907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F834755D-0D46-439A-96D7-944B10558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2291" y="1333390"/>
              <a:ext cx="4560631" cy="321790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F7E3A50-CEE9-4C6A-87FC-461FDFBEB707}"/>
                </a:ext>
              </a:extLst>
            </p:cNvPr>
            <p:cNvCxnSpPr/>
            <p:nvPr/>
          </p:nvCxnSpPr>
          <p:spPr>
            <a:xfrm flipH="1">
              <a:off x="2433484" y="3967316"/>
              <a:ext cx="2286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D8ADCFE-604A-4BC9-8227-1402D30D06A7}"/>
                </a:ext>
              </a:extLst>
            </p:cNvPr>
            <p:cNvCxnSpPr/>
            <p:nvPr/>
          </p:nvCxnSpPr>
          <p:spPr>
            <a:xfrm flipH="1">
              <a:off x="2426110" y="3657600"/>
              <a:ext cx="2293374" cy="0"/>
            </a:xfrm>
            <a:prstGeom prst="line">
              <a:avLst/>
            </a:prstGeom>
            <a:ln>
              <a:solidFill>
                <a:srgbClr val="FF57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CF0A493-6143-4839-BE67-F49C84A8766D}"/>
                </a:ext>
              </a:extLst>
            </p:cNvPr>
            <p:cNvCxnSpPr/>
            <p:nvPr/>
          </p:nvCxnSpPr>
          <p:spPr>
            <a:xfrm flipH="1">
              <a:off x="2433484" y="3429000"/>
              <a:ext cx="2286000" cy="0"/>
            </a:xfrm>
            <a:prstGeom prst="line">
              <a:avLst/>
            </a:prstGeom>
            <a:ln>
              <a:solidFill>
                <a:srgbClr val="8AB0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3DD7EE7-C3C0-48C7-BD38-65CC85A2F86D}"/>
                </a:ext>
              </a:extLst>
            </p:cNvPr>
            <p:cNvCxnSpPr/>
            <p:nvPr/>
          </p:nvCxnSpPr>
          <p:spPr>
            <a:xfrm flipH="1">
              <a:off x="2426110" y="3097161"/>
              <a:ext cx="2293374" cy="0"/>
            </a:xfrm>
            <a:prstGeom prst="line">
              <a:avLst/>
            </a:prstGeom>
            <a:ln>
              <a:solidFill>
                <a:srgbClr val="FF9E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A5232C-0641-432C-AF58-1401893035F6}"/>
                </a:ext>
              </a:extLst>
            </p:cNvPr>
            <p:cNvCxnSpPr/>
            <p:nvPr/>
          </p:nvCxnSpPr>
          <p:spPr>
            <a:xfrm flipH="1">
              <a:off x="2426110" y="2846439"/>
              <a:ext cx="2293374" cy="0"/>
            </a:xfrm>
            <a:prstGeom prst="line">
              <a:avLst/>
            </a:prstGeom>
            <a:ln>
              <a:solidFill>
                <a:srgbClr val="12B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D1FB0FB-9CDC-43F2-9388-35564FA20641}"/>
                </a:ext>
              </a:extLst>
            </p:cNvPr>
            <p:cNvCxnSpPr/>
            <p:nvPr/>
          </p:nvCxnSpPr>
          <p:spPr>
            <a:xfrm flipH="1">
              <a:off x="2426110" y="2571750"/>
              <a:ext cx="2293374" cy="0"/>
            </a:xfrm>
            <a:prstGeom prst="line">
              <a:avLst/>
            </a:prstGeom>
            <a:ln>
              <a:solidFill>
                <a:srgbClr val="FFDC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8D8F173-1255-4989-8102-2A5C210BAE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9484" y="1585452"/>
              <a:ext cx="0" cy="2536723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5393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65534" y="231751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 Similar Effect in Phase Space</a:t>
            </a:r>
            <a:endParaRPr sz="2800" dirty="0"/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6E6B8525-2598-4664-A712-F6DBACB70C27}"/>
              </a:ext>
            </a:extLst>
          </p:cNvPr>
          <p:cNvSpPr txBox="1">
            <a:spLocks/>
          </p:cNvSpPr>
          <p:nvPr/>
        </p:nvSpPr>
        <p:spPr>
          <a:xfrm>
            <a:off x="665534" y="612751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r>
              <a:rPr lang="en-US" sz="1600" dirty="0"/>
              <a:t>Frequency v. phase plot for a resonator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23D99C-D64C-470A-A646-A7CA8BADA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240" y="1391551"/>
            <a:ext cx="4731987" cy="3355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2671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65534" y="231751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Quick Phase Reminder</a:t>
            </a:r>
            <a:endParaRPr sz="2800" dirty="0"/>
          </a:p>
        </p:txBody>
      </p:sp>
      <p:pic>
        <p:nvPicPr>
          <p:cNvPr id="6146" name="Picture 2" descr="enter image description here">
            <a:extLst>
              <a:ext uri="{FF2B5EF4-FFF2-40B4-BE49-F238E27FC236}">
                <a16:creationId xmlns:a16="http://schemas.microsoft.com/office/drawing/2014/main" id="{F87170E1-EB49-4E0E-BF21-A98C909F7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765" y="1772551"/>
            <a:ext cx="5662938" cy="244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50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65447" y="454816"/>
            <a:ext cx="7063333" cy="42136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 Uses MKIDs?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865447" y="1089064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800" dirty="0"/>
              <a:t>BLAST-TNG:</a:t>
            </a:r>
          </a:p>
          <a:p>
            <a:pPr lvl="1"/>
            <a:r>
              <a:rPr lang="en-US" sz="1400" dirty="0"/>
              <a:t>Measuring B-fields around molecular clouds and in galactic ISM</a:t>
            </a:r>
          </a:p>
          <a:p>
            <a:pPr lvl="1"/>
            <a:r>
              <a:rPr lang="en-US" sz="1400" dirty="0"/>
              <a:t>Dust particles orient to B-fields</a:t>
            </a:r>
          </a:p>
          <a:p>
            <a:pPr lvl="1"/>
            <a:r>
              <a:rPr lang="en-US" sz="1400" dirty="0"/>
              <a:t>Light passing through dust grains is polarized</a:t>
            </a:r>
          </a:p>
          <a:p>
            <a:pPr lvl="1"/>
            <a:r>
              <a:rPr lang="en-US" sz="1400" dirty="0"/>
              <a:t>Polarization is mapped through array of MKIDs</a:t>
            </a:r>
          </a:p>
          <a:p>
            <a:pPr lvl="0"/>
            <a:r>
              <a:rPr lang="en-US" sz="1800" dirty="0" err="1"/>
              <a:t>SuperSpec</a:t>
            </a:r>
            <a:endParaRPr lang="en-US" sz="1800" dirty="0"/>
          </a:p>
          <a:p>
            <a:pPr lvl="0"/>
            <a:r>
              <a:rPr lang="en-US" sz="1800" dirty="0" err="1"/>
              <a:t>Olympo</a:t>
            </a:r>
            <a:endParaRPr lang="en-US" sz="1800" dirty="0"/>
          </a:p>
          <a:p>
            <a:pPr lvl="0"/>
            <a:r>
              <a:rPr lang="en-US" sz="1800" dirty="0"/>
              <a:t>MAKO</a:t>
            </a:r>
          </a:p>
          <a:p>
            <a:pPr lvl="0"/>
            <a:r>
              <a:rPr lang="en-US" sz="1800" dirty="0"/>
              <a:t>IRAM</a:t>
            </a:r>
            <a:endParaRPr sz="1800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" name="Google Shape;139;p25">
            <a:extLst>
              <a:ext uri="{FF2B5EF4-FFF2-40B4-BE49-F238E27FC236}">
                <a16:creationId xmlns:a16="http://schemas.microsoft.com/office/drawing/2014/main" id="{434EF810-1EDD-42D5-B870-CB53CDFB9E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7535" y="2585129"/>
            <a:ext cx="1962624" cy="252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0;p25">
            <a:extLst>
              <a:ext uri="{FF2B5EF4-FFF2-40B4-BE49-F238E27FC236}">
                <a16:creationId xmlns:a16="http://schemas.microsoft.com/office/drawing/2014/main" id="{F5AAA73D-52D3-4ABD-B8CC-EEE123CBB1D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960" y="2585129"/>
            <a:ext cx="1962617" cy="25240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4385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65534" y="231751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 Similar Effect in Phase Space</a:t>
            </a:r>
            <a:endParaRPr sz="2800" dirty="0"/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6E6B8525-2598-4664-A712-F6DBACB70C27}"/>
              </a:ext>
            </a:extLst>
          </p:cNvPr>
          <p:cNvSpPr txBox="1">
            <a:spLocks/>
          </p:cNvSpPr>
          <p:nvPr/>
        </p:nvSpPr>
        <p:spPr>
          <a:xfrm>
            <a:off x="665534" y="612751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r>
              <a:rPr lang="en-US" sz="1600" dirty="0"/>
              <a:t>Idealized frequency v. phase plot for a resonator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AF1E09-B5C6-4AE7-9F13-6DDA9C3204F7}"/>
              </a:ext>
            </a:extLst>
          </p:cNvPr>
          <p:cNvGrpSpPr/>
          <p:nvPr/>
        </p:nvGrpSpPr>
        <p:grpSpPr>
          <a:xfrm>
            <a:off x="1768577" y="1501799"/>
            <a:ext cx="4808275" cy="3409950"/>
            <a:chOff x="1768577" y="1501799"/>
            <a:chExt cx="4808275" cy="34099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1728496-BCB6-4E30-8897-367CB26819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8577" y="1501799"/>
              <a:ext cx="4808275" cy="34099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8E372D4-9A72-41C7-9C96-D2FD91DD74A9}"/>
                </a:ext>
              </a:extLst>
            </p:cNvPr>
            <p:cNvCxnSpPr/>
            <p:nvPr/>
          </p:nvCxnSpPr>
          <p:spPr>
            <a:xfrm flipH="1">
              <a:off x="2344994" y="3126658"/>
              <a:ext cx="2418735" cy="0"/>
            </a:xfrm>
            <a:prstGeom prst="line">
              <a:avLst/>
            </a:prstGeom>
            <a:ln>
              <a:solidFill>
                <a:srgbClr val="4646A4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65534" y="231751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The Same Incident Power</a:t>
            </a:r>
            <a:endParaRPr sz="2800" dirty="0"/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6E6B8525-2598-4664-A712-F6DBACB70C27}"/>
              </a:ext>
            </a:extLst>
          </p:cNvPr>
          <p:cNvSpPr txBox="1">
            <a:spLocks/>
          </p:cNvSpPr>
          <p:nvPr/>
        </p:nvSpPr>
        <p:spPr>
          <a:xfrm>
            <a:off x="665534" y="583254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r>
              <a:rPr lang="en-US" sz="1600" dirty="0"/>
              <a:t>Phase angle increases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D7F9EA-6637-4779-834C-B947FCF27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074" y="1457401"/>
            <a:ext cx="5329851" cy="3470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8F4DF6-4391-4C73-9B86-6D706933AB03}"/>
              </a:ext>
            </a:extLst>
          </p:cNvPr>
          <p:cNvCxnSpPr>
            <a:cxnSpLocks/>
          </p:cNvCxnSpPr>
          <p:nvPr/>
        </p:nvCxnSpPr>
        <p:spPr>
          <a:xfrm flipH="1">
            <a:off x="2499852" y="3097162"/>
            <a:ext cx="2455607" cy="0"/>
          </a:xfrm>
          <a:prstGeom prst="line">
            <a:avLst/>
          </a:prstGeom>
          <a:ln>
            <a:solidFill>
              <a:srgbClr val="5B9CC9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8C1812-AC52-4A6A-838B-D29E5AB048B6}"/>
              </a:ext>
            </a:extLst>
          </p:cNvPr>
          <p:cNvCxnSpPr>
            <a:cxnSpLocks/>
          </p:cNvCxnSpPr>
          <p:nvPr/>
        </p:nvCxnSpPr>
        <p:spPr>
          <a:xfrm flipH="1">
            <a:off x="2499852" y="2477729"/>
            <a:ext cx="2455608" cy="0"/>
          </a:xfrm>
          <a:prstGeom prst="line">
            <a:avLst/>
          </a:prstGeom>
          <a:ln>
            <a:solidFill>
              <a:srgbClr val="FFAC6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C3A7AADE-FC60-45C7-8BE9-64386DFC2739}"/>
              </a:ext>
            </a:extLst>
          </p:cNvPr>
          <p:cNvSpPr/>
          <p:nvPr/>
        </p:nvSpPr>
        <p:spPr>
          <a:xfrm>
            <a:off x="8014942" y="411601"/>
            <a:ext cx="927045" cy="8001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B3DA1BC7-4E85-44EC-8DC3-B6F27B95EC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27161" y="811653"/>
            <a:ext cx="1551305" cy="1154309"/>
          </a:xfrm>
          <a:prstGeom prst="curvedConnector3">
            <a:avLst>
              <a:gd name="adj1" fmla="val 50000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83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65534" y="231751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Phase Response of Modulated Resonator</a:t>
            </a:r>
            <a:endParaRPr sz="28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08069C2-648D-4371-AF1A-8375B87BA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240" y="1391551"/>
            <a:ext cx="4731987" cy="3355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18858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49" y="963863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These Relationships Allow for Detection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Google Shape;125;p18">
            <a:extLst>
              <a:ext uri="{FF2B5EF4-FFF2-40B4-BE49-F238E27FC236}">
                <a16:creationId xmlns:a16="http://schemas.microsoft.com/office/drawing/2014/main" id="{19EF6442-CD30-475D-B1B8-0D2141C3AD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Phase and amplitude info are read out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Relationship between shift and incident power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We do this for 1000s of detectors at once!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01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430305" y="474470"/>
            <a:ext cx="8633012" cy="24824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2"/>
                </a:solidFill>
              </a:rPr>
              <a:t>The Fly in the Ointment</a:t>
            </a:r>
            <a:endParaRPr sz="60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832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49" y="963863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The Dynamic Range Pickle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Google Shape;125;p18">
            <a:extLst>
              <a:ext uri="{FF2B5EF4-FFF2-40B4-BE49-F238E27FC236}">
                <a16:creationId xmlns:a16="http://schemas.microsoft.com/office/drawing/2014/main" id="{19EF6442-CD30-475D-B1B8-0D2141C3AD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MKIDs should have exceptional dynamic range</a:t>
            </a:r>
          </a:p>
          <a:p>
            <a:pPr lvl="0"/>
            <a:r>
              <a:rPr lang="en-US" dirty="0"/>
              <a:t>Readout currently limits this range</a:t>
            </a:r>
          </a:p>
          <a:p>
            <a:pPr lvl="0"/>
            <a:r>
              <a:rPr lang="en-US" dirty="0"/>
              <a:t>What happens when a detector drifts too far?</a:t>
            </a:r>
          </a:p>
          <a:p>
            <a:pPr lvl="0"/>
            <a:r>
              <a:rPr lang="en-US" dirty="0"/>
              <a:t>How can we find it again?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94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65534" y="231751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Let’s Revisit our Transmission Plots</a:t>
            </a:r>
            <a:endParaRPr sz="2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FFC210-8FCA-4636-B3A5-3F25DDB45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35" y="1285954"/>
            <a:ext cx="4756129" cy="3355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8146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21289" y="0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 Incident Power Appears!</a:t>
            </a:r>
            <a:endParaRPr sz="2800" dirty="0"/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6E6B8525-2598-4664-A712-F6DBACB70C27}"/>
              </a:ext>
            </a:extLst>
          </p:cNvPr>
          <p:cNvSpPr txBox="1">
            <a:spLocks/>
          </p:cNvSpPr>
          <p:nvPr/>
        </p:nvSpPr>
        <p:spPr>
          <a:xfrm>
            <a:off x="621289" y="318190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r>
              <a:rPr lang="en-US" sz="1600" dirty="0"/>
              <a:t>Transmission of our probe tone increases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449E0F-C347-4767-A9CA-B1AF4BFA4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160628"/>
            <a:ext cx="4754880" cy="3354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34206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65533" y="231751"/>
            <a:ext cx="8117131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2800" dirty="0"/>
              <a:t>Too much incident power, </a:t>
            </a:r>
            <a:r>
              <a:rPr lang="en-US" sz="2800" dirty="0"/>
              <a:t>amplitude info becomes noisy</a:t>
            </a:r>
            <a:endParaRPr sz="28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F3CFE31-05F3-41D8-90AB-0DEE94293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35" y="1391551"/>
            <a:ext cx="4756130" cy="3355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97811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65534" y="231751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2800" dirty="0"/>
              <a:t>We have to do an entire new VNA sweep!</a:t>
            </a:r>
            <a:endParaRPr sz="28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B881C5F-4A05-47CC-B6C1-A1E24DBA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169" y="1391551"/>
            <a:ext cx="4756130" cy="3355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0801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95514" y="1080659"/>
            <a:ext cx="7720783" cy="42136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up: TIM (Terahertz Intensity Mapper)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800" dirty="0"/>
              <a:t>BLAST </a:t>
            </a:r>
            <a:r>
              <a:rPr lang="en-US" sz="1800" dirty="0" err="1"/>
              <a:t>architecture+spectrometer</a:t>
            </a:r>
            <a:r>
              <a:rPr lang="en-US" sz="1800" dirty="0"/>
              <a:t> (240-420</a:t>
            </a:r>
            <a:r>
              <a:rPr lang="el-GR" sz="1800" dirty="0"/>
              <a:t>μ</a:t>
            </a:r>
            <a:r>
              <a:rPr lang="en-US" sz="1800" dirty="0"/>
              <a:t>m)</a:t>
            </a:r>
          </a:p>
          <a:p>
            <a:pPr lvl="0"/>
            <a:r>
              <a:rPr lang="en-US" sz="1800" dirty="0"/>
              <a:t>Surveys of CII, OI, OIII for ~100 galaxies</a:t>
            </a:r>
          </a:p>
          <a:p>
            <a:pPr lvl="0"/>
            <a:r>
              <a:rPr lang="en-US" sz="1800" dirty="0"/>
              <a:t>(0.5 &lt;z&lt; 1.5), on scales from (1 - 50 </a:t>
            </a:r>
            <a:r>
              <a:rPr lang="en-US" sz="1800" dirty="0" err="1"/>
              <a:t>Mpc</a:t>
            </a:r>
            <a:r>
              <a:rPr lang="en-US" sz="1800" dirty="0"/>
              <a:t>)</a:t>
            </a:r>
          </a:p>
          <a:p>
            <a:pPr lvl="0"/>
            <a:r>
              <a:rPr lang="en-US" sz="1800" dirty="0"/>
              <a:t>CII mapping of galaxies</a:t>
            </a:r>
          </a:p>
          <a:p>
            <a:pPr lvl="0"/>
            <a:r>
              <a:rPr lang="en-US" sz="1800" dirty="0"/>
              <a:t>Star formation rate </a:t>
            </a:r>
          </a:p>
          <a:p>
            <a:pPr lvl="0"/>
            <a:r>
              <a:rPr lang="en-US" sz="1800" dirty="0"/>
              <a:t>Structure mapping/tomography</a:t>
            </a:r>
          </a:p>
          <a:p>
            <a:pPr lvl="0"/>
            <a:endParaRPr sz="1800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Google Shape;147;p26">
            <a:extLst>
              <a:ext uri="{FF2B5EF4-FFF2-40B4-BE49-F238E27FC236}">
                <a16:creationId xmlns:a16="http://schemas.microsoft.com/office/drawing/2014/main" id="{C401202F-4D18-4335-8EE6-95A478CD17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496" y="2585752"/>
            <a:ext cx="3140801" cy="2284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1973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1007499" y="2102873"/>
            <a:ext cx="697944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2"/>
                </a:solidFill>
              </a:rPr>
              <a:t>How can we track the tones in-situ?</a:t>
            </a:r>
            <a:endParaRPr sz="60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189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49" y="963863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Creating a Control System to Tone Track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6" name="Google Shape;125;p18">
            <a:extLst>
              <a:ext uri="{FF2B5EF4-FFF2-40B4-BE49-F238E27FC236}">
                <a16:creationId xmlns:a16="http://schemas.microsoft.com/office/drawing/2014/main" id="{19EF6442-CD30-475D-B1B8-0D2141C3AD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In order to track a parameter, you need an invariant</a:t>
            </a:r>
          </a:p>
          <a:p>
            <a:pPr lvl="0"/>
            <a:r>
              <a:rPr lang="en-US" dirty="0"/>
              <a:t>For resonators, resonant phase</a:t>
            </a:r>
          </a:p>
          <a:p>
            <a:pPr lvl="0"/>
            <a:r>
              <a:rPr lang="en-US" dirty="0"/>
              <a:t>Use phase lock loop to track phase</a:t>
            </a:r>
          </a:p>
          <a:p>
            <a:pPr lvl="0"/>
            <a:r>
              <a:rPr lang="en-US" dirty="0"/>
              <a:t>Take advantage of linearity in phase v </a:t>
            </a:r>
            <a:r>
              <a:rPr lang="en-US" dirty="0" err="1"/>
              <a:t>freq</a:t>
            </a:r>
            <a:endParaRPr lang="en-US" dirty="0"/>
          </a:p>
          <a:p>
            <a:pPr lvl="0"/>
            <a:r>
              <a:rPr lang="en-US" dirty="0"/>
              <a:t>Use a feedback controller to relocate </a:t>
            </a:r>
            <a:r>
              <a:rPr lang="en-US" dirty="0" err="1"/>
              <a:t>freq</a:t>
            </a: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20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65534" y="231751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/>
              <a:t>Back to the Phase Plot</a:t>
            </a:r>
            <a:endParaRPr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22D24A-E9A6-4E71-8EB2-E6B075B2244E}"/>
              </a:ext>
            </a:extLst>
          </p:cNvPr>
          <p:cNvGrpSpPr/>
          <p:nvPr/>
        </p:nvGrpSpPr>
        <p:grpSpPr>
          <a:xfrm>
            <a:off x="1858096" y="1317444"/>
            <a:ext cx="4808275" cy="3409950"/>
            <a:chOff x="1768577" y="1501799"/>
            <a:chExt cx="4808275" cy="340995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B0D2A16-0031-44A7-AD41-2B5A02D052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8577" y="1501799"/>
              <a:ext cx="4808275" cy="34099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3F2CF84-1DF3-4BBC-BBE9-E70DDBCECCAE}"/>
                </a:ext>
              </a:extLst>
            </p:cNvPr>
            <p:cNvCxnSpPr/>
            <p:nvPr/>
          </p:nvCxnSpPr>
          <p:spPr>
            <a:xfrm flipH="1">
              <a:off x="2344994" y="3126658"/>
              <a:ext cx="2418735" cy="0"/>
            </a:xfrm>
            <a:prstGeom prst="line">
              <a:avLst/>
            </a:prstGeom>
            <a:ln>
              <a:solidFill>
                <a:srgbClr val="4646A4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6548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394A70-077A-4D53-85C9-59439517D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48964AB9-4A9E-40AD-9257-93946BB1B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329" y="1231719"/>
            <a:ext cx="5008297" cy="35518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Google Shape;86;p13">
            <a:extLst>
              <a:ext uri="{FF2B5EF4-FFF2-40B4-BE49-F238E27FC236}">
                <a16:creationId xmlns:a16="http://schemas.microsoft.com/office/drawing/2014/main" id="{CC0559C3-43F7-49F0-9E84-34159250274E}"/>
              </a:ext>
            </a:extLst>
          </p:cNvPr>
          <p:cNvSpPr txBox="1">
            <a:spLocks/>
          </p:cNvSpPr>
          <p:nvPr/>
        </p:nvSpPr>
        <p:spPr>
          <a:xfrm>
            <a:off x="665534" y="231751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FFFFFF"/>
                </a:solidFill>
                <a:latin typeface="Quantico"/>
                <a:sym typeface="Quantico"/>
              </a:rPr>
              <a:t>Resonant Phase is Invariant!</a:t>
            </a:r>
            <a:endParaRPr lang="en-US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5109D2-4D34-44EF-9165-E7ECF29471EA}"/>
              </a:ext>
            </a:extLst>
          </p:cNvPr>
          <p:cNvCxnSpPr/>
          <p:nvPr/>
        </p:nvCxnSpPr>
        <p:spPr>
          <a:xfrm flipH="1">
            <a:off x="2440858" y="2883309"/>
            <a:ext cx="2529348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473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65534" y="231751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/>
              <a:t>Photon shifts phase </a:t>
            </a:r>
            <a:endParaRPr sz="28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5BFBE0-EAE1-4B3B-B6E9-E964EB7B3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074" y="1206678"/>
            <a:ext cx="5329851" cy="3470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A1BF1C-BC8D-4D6F-8C36-9DC832E4F4F1}"/>
              </a:ext>
            </a:extLst>
          </p:cNvPr>
          <p:cNvCxnSpPr>
            <a:cxnSpLocks/>
          </p:cNvCxnSpPr>
          <p:nvPr/>
        </p:nvCxnSpPr>
        <p:spPr>
          <a:xfrm flipH="1">
            <a:off x="2499852" y="2846439"/>
            <a:ext cx="2455607" cy="0"/>
          </a:xfrm>
          <a:prstGeom prst="line">
            <a:avLst/>
          </a:prstGeom>
          <a:ln>
            <a:solidFill>
              <a:srgbClr val="5B9CC9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11CB0C-7B0C-4664-913E-F5442235B0FA}"/>
              </a:ext>
            </a:extLst>
          </p:cNvPr>
          <p:cNvCxnSpPr>
            <a:cxnSpLocks/>
          </p:cNvCxnSpPr>
          <p:nvPr/>
        </p:nvCxnSpPr>
        <p:spPr>
          <a:xfrm flipH="1">
            <a:off x="2499852" y="2227006"/>
            <a:ext cx="2455608" cy="0"/>
          </a:xfrm>
          <a:prstGeom prst="line">
            <a:avLst/>
          </a:prstGeom>
          <a:ln>
            <a:solidFill>
              <a:srgbClr val="FFAC6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C725FF-E418-4B5F-8375-20FB27112E66}"/>
              </a:ext>
            </a:extLst>
          </p:cNvPr>
          <p:cNvCxnSpPr/>
          <p:nvPr/>
        </p:nvCxnSpPr>
        <p:spPr>
          <a:xfrm>
            <a:off x="1688690" y="2160639"/>
            <a:ext cx="0" cy="68580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1658BA-CE5C-46C2-916A-5600914D17D4}"/>
              </a:ext>
            </a:extLst>
          </p:cNvPr>
          <p:cNvSpPr txBox="1"/>
          <p:nvPr/>
        </p:nvSpPr>
        <p:spPr>
          <a:xfrm>
            <a:off x="957528" y="2249294"/>
            <a:ext cx="657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solidFill>
                  <a:schemeClr val="bg1"/>
                </a:solidFill>
              </a:rPr>
              <a:t>Δφ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098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65533" y="231751"/>
            <a:ext cx="7888531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2800" dirty="0"/>
              <a:t>We can directly read the phase and the slope!</a:t>
            </a:r>
            <a:endParaRPr sz="28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AE4EA56-F142-40AD-94E4-B0D651120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167" y="1203530"/>
            <a:ext cx="5243666" cy="35382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257341-3277-4FE8-844D-CEDBE6DD1CD1}"/>
              </a:ext>
            </a:extLst>
          </p:cNvPr>
          <p:cNvSpPr txBox="1"/>
          <p:nvPr/>
        </p:nvSpPr>
        <p:spPr>
          <a:xfrm>
            <a:off x="824793" y="2101810"/>
            <a:ext cx="657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solidFill>
                  <a:schemeClr val="bg1"/>
                </a:solidFill>
              </a:rPr>
              <a:t>Δφ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00152-792C-428D-BC0C-017D27030137}"/>
              </a:ext>
            </a:extLst>
          </p:cNvPr>
          <p:cNvSpPr txBox="1"/>
          <p:nvPr/>
        </p:nvSpPr>
        <p:spPr>
          <a:xfrm>
            <a:off x="854289" y="2543421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solidFill>
                  <a:schemeClr val="bg1"/>
                </a:solidFill>
              </a:rPr>
              <a:t>Δ</a:t>
            </a:r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EE8FF4-4C05-482F-AE81-7F64082880C0}"/>
              </a:ext>
            </a:extLst>
          </p:cNvPr>
          <p:cNvCxnSpPr/>
          <p:nvPr/>
        </p:nvCxnSpPr>
        <p:spPr>
          <a:xfrm>
            <a:off x="824793" y="2601246"/>
            <a:ext cx="6058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0DBA51D4-B961-444C-974C-CA181347EE22}"/>
              </a:ext>
            </a:extLst>
          </p:cNvPr>
          <p:cNvCxnSpPr>
            <a:cxnSpLocks/>
          </p:cNvCxnSpPr>
          <p:nvPr/>
        </p:nvCxnSpPr>
        <p:spPr>
          <a:xfrm flipV="1">
            <a:off x="1614948" y="2101810"/>
            <a:ext cx="3598607" cy="52322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E830B-BAB7-4CD7-93A8-9FD23DC339B6}"/>
              </a:ext>
            </a:extLst>
          </p:cNvPr>
          <p:cNvSpPr/>
          <p:nvPr/>
        </p:nvSpPr>
        <p:spPr>
          <a:xfrm>
            <a:off x="774422" y="2101810"/>
            <a:ext cx="730177" cy="964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16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65533" y="231751"/>
            <a:ext cx="7888531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/>
              <a:t>Side note: Linear slope must be estimated first</a:t>
            </a:r>
            <a:endParaRPr sz="2800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74E7E7F-87B3-4F42-9149-BC36EA0BF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49" y="1277271"/>
            <a:ext cx="5133053" cy="3463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23474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EE2F50-8EB3-4441-BC44-710B3995CA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B88033-B6F2-40F2-B7C4-49B926A079FF}"/>
              </a:ext>
            </a:extLst>
          </p:cNvPr>
          <p:cNvSpPr/>
          <p:nvPr/>
        </p:nvSpPr>
        <p:spPr>
          <a:xfrm>
            <a:off x="203358" y="22919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Quantico"/>
                <a:sym typeface="Quantico"/>
              </a:rPr>
              <a:t>What we have: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2D89F7-3A57-48FC-BA51-95160D712B51}"/>
              </a:ext>
            </a:extLst>
          </p:cNvPr>
          <p:cNvSpPr/>
          <p:nvPr/>
        </p:nvSpPr>
        <p:spPr>
          <a:xfrm>
            <a:off x="5827872" y="19232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Quantico"/>
                <a:sym typeface="Quantico"/>
              </a:rPr>
              <a:t>What we want: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4FD7EE-217B-4D06-97C6-180D40C3C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791" y="728977"/>
            <a:ext cx="920577" cy="1460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41054E-CF32-4102-A9F4-0E4B55873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8" y="894485"/>
            <a:ext cx="895009" cy="984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8AC7C0-844C-44B5-B744-59F21CC5A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027" y="947835"/>
            <a:ext cx="1508891" cy="1051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2307F3-6358-4A82-B0C2-2A126AAF6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083" y="2689177"/>
            <a:ext cx="2324301" cy="104403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61BC42D-1063-40EA-BDEB-D327355BE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915" y="2711532"/>
            <a:ext cx="3434186" cy="22358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E21D93-008B-4EAF-A1C6-AA123055C19D}"/>
              </a:ext>
            </a:extLst>
          </p:cNvPr>
          <p:cNvCxnSpPr>
            <a:cxnSpLocks/>
          </p:cNvCxnSpPr>
          <p:nvPr/>
        </p:nvCxnSpPr>
        <p:spPr>
          <a:xfrm>
            <a:off x="1246730" y="3332531"/>
            <a:ext cx="0" cy="438519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EE6BD9ED-5FD8-4870-94B3-D8BA8FAE3A01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H="1" flipV="1">
            <a:off x="641508" y="1386740"/>
            <a:ext cx="447504" cy="2202282"/>
          </a:xfrm>
          <a:prstGeom prst="curvedConnector4">
            <a:avLst>
              <a:gd name="adj1" fmla="val -51083"/>
              <a:gd name="adj2" fmla="val 10027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DCFD5207-685A-4FA1-A35C-FA1F5F70D039}"/>
              </a:ext>
            </a:extLst>
          </p:cNvPr>
          <p:cNvCxnSpPr>
            <a:stCxn id="10" idx="2"/>
          </p:cNvCxnSpPr>
          <p:nvPr/>
        </p:nvCxnSpPr>
        <p:spPr>
          <a:xfrm rot="16200000" flipH="1">
            <a:off x="2608819" y="2121139"/>
            <a:ext cx="941834" cy="698527"/>
          </a:xfrm>
          <a:prstGeom prst="curvedConnector3">
            <a:avLst/>
          </a:prstGeom>
          <a:ln>
            <a:solidFill>
              <a:srgbClr val="FF72A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75298A9-55B3-48E0-A05D-E577BE1AA659}"/>
              </a:ext>
            </a:extLst>
          </p:cNvPr>
          <p:cNvCxnSpPr>
            <a:cxnSpLocks/>
          </p:cNvCxnSpPr>
          <p:nvPr/>
        </p:nvCxnSpPr>
        <p:spPr>
          <a:xfrm flipV="1">
            <a:off x="3291840" y="2571750"/>
            <a:ext cx="297180" cy="2328684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78F46D11-9180-4BEA-8A47-C20C842DDAC7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3864006" y="1953102"/>
            <a:ext cx="499778" cy="972371"/>
          </a:xfrm>
          <a:prstGeom prst="curvedConnector2">
            <a:avLst/>
          </a:prstGeom>
          <a:ln>
            <a:solidFill>
              <a:srgbClr val="74BDB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846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65534" y="231751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/>
              <a:t>This becomes a simple problem (in theory)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8D3FF-6DA3-49D6-A75D-F8BB1EB6E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00" y="1602074"/>
            <a:ext cx="4050066" cy="1559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77732-9146-4BA8-A07A-B91EBCFDB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200" y="3443951"/>
            <a:ext cx="6683319" cy="101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84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65534" y="231751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/>
              <a:t>Shift the frequency back to resonance!</a:t>
            </a:r>
            <a:endParaRPr sz="28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2D01D21-14D2-47C1-B310-1A2190119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45" y="1130192"/>
            <a:ext cx="5329851" cy="3470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98D383-249A-46A6-9E6A-A854390CCA03}"/>
              </a:ext>
            </a:extLst>
          </p:cNvPr>
          <p:cNvCxnSpPr>
            <a:cxnSpLocks/>
          </p:cNvCxnSpPr>
          <p:nvPr/>
        </p:nvCxnSpPr>
        <p:spPr>
          <a:xfrm flipH="1">
            <a:off x="1622323" y="2769953"/>
            <a:ext cx="2455607" cy="0"/>
          </a:xfrm>
          <a:prstGeom prst="line">
            <a:avLst/>
          </a:prstGeom>
          <a:ln>
            <a:solidFill>
              <a:srgbClr val="5B9CC9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3A7B45-F95C-4DAC-9009-91B34C647C2D}"/>
              </a:ext>
            </a:extLst>
          </p:cNvPr>
          <p:cNvCxnSpPr>
            <a:cxnSpLocks/>
          </p:cNvCxnSpPr>
          <p:nvPr/>
        </p:nvCxnSpPr>
        <p:spPr>
          <a:xfrm flipH="1">
            <a:off x="1622323" y="2150520"/>
            <a:ext cx="2455608" cy="0"/>
          </a:xfrm>
          <a:prstGeom prst="line">
            <a:avLst/>
          </a:prstGeom>
          <a:ln>
            <a:solidFill>
              <a:srgbClr val="FFAC6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86DE34-F944-4005-B21D-04461C5F8A32}"/>
              </a:ext>
            </a:extLst>
          </p:cNvPr>
          <p:cNvCxnSpPr/>
          <p:nvPr/>
        </p:nvCxnSpPr>
        <p:spPr>
          <a:xfrm>
            <a:off x="811161" y="2084153"/>
            <a:ext cx="0" cy="68580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DC2AEF-2163-4ACF-91DF-5A13EF83DD90}"/>
              </a:ext>
            </a:extLst>
          </p:cNvPr>
          <p:cNvSpPr txBox="1"/>
          <p:nvPr/>
        </p:nvSpPr>
        <p:spPr>
          <a:xfrm>
            <a:off x="79999" y="2172808"/>
            <a:ext cx="657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solidFill>
                  <a:schemeClr val="bg1"/>
                </a:solidFill>
              </a:rPr>
              <a:t>Δφ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72C7F8-41F8-481F-9864-05C41277FA3C}"/>
              </a:ext>
            </a:extLst>
          </p:cNvPr>
          <p:cNvCxnSpPr>
            <a:cxnSpLocks/>
          </p:cNvCxnSpPr>
          <p:nvPr/>
        </p:nvCxnSpPr>
        <p:spPr>
          <a:xfrm flipV="1">
            <a:off x="3974690" y="1388807"/>
            <a:ext cx="0" cy="2752746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EE093F-5F0C-4CC9-A4BF-B668B06AD2BF}"/>
              </a:ext>
            </a:extLst>
          </p:cNvPr>
          <p:cNvCxnSpPr>
            <a:cxnSpLocks/>
          </p:cNvCxnSpPr>
          <p:nvPr/>
        </p:nvCxnSpPr>
        <p:spPr>
          <a:xfrm flipH="1">
            <a:off x="3856702" y="4754906"/>
            <a:ext cx="302343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D517B48-E2FA-49FE-9ED6-91748B04E34D}"/>
              </a:ext>
            </a:extLst>
          </p:cNvPr>
          <p:cNvSpPr txBox="1"/>
          <p:nvPr/>
        </p:nvSpPr>
        <p:spPr>
          <a:xfrm>
            <a:off x="3384705" y="4620280"/>
            <a:ext cx="774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chemeClr val="bg1"/>
                </a:solidFill>
              </a:rPr>
              <a:t>Δ</a:t>
            </a:r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4C14F3-706C-4FDD-B681-AE8B3E9D2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604" y="3044869"/>
            <a:ext cx="2537385" cy="384803"/>
          </a:xfrm>
          <a:prstGeom prst="rect">
            <a:avLst/>
          </a:prstGeom>
        </p:spPr>
      </p:pic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4D600AF-3019-4C3B-A402-AA2A0D7011A2}"/>
              </a:ext>
            </a:extLst>
          </p:cNvPr>
          <p:cNvCxnSpPr>
            <a:stCxn id="19" idx="3"/>
          </p:cNvCxnSpPr>
          <p:nvPr/>
        </p:nvCxnSpPr>
        <p:spPr>
          <a:xfrm flipH="1">
            <a:off x="3974690" y="3237271"/>
            <a:ext cx="5020299" cy="634181"/>
          </a:xfrm>
          <a:prstGeom prst="curvedConnector3">
            <a:avLst>
              <a:gd name="adj1" fmla="val -58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035F579-3071-4770-8D51-6DDF04817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221" y="2351138"/>
            <a:ext cx="1673943" cy="64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6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116750"/>
            <a:ext cx="395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2"/>
                </a:solidFill>
              </a:rPr>
              <a:t>What are KIDs?</a:t>
            </a:r>
            <a:endParaRPr sz="6000" dirty="0">
              <a:solidFill>
                <a:schemeClr val="lt2"/>
              </a:solidFill>
            </a:endParaRPr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259149"/>
            <a:ext cx="39531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The theory of detection through kinetic inductance</a:t>
            </a:r>
            <a:endParaRPr dirty="0"/>
          </a:p>
        </p:txBody>
      </p:sp>
      <p:grpSp>
        <p:nvGrpSpPr>
          <p:cNvPr id="133" name="Google Shape;133;p19"/>
          <p:cNvGrpSpPr/>
          <p:nvPr/>
        </p:nvGrpSpPr>
        <p:grpSpPr>
          <a:xfrm>
            <a:off x="4969177" y="651616"/>
            <a:ext cx="2394503" cy="2394487"/>
            <a:chOff x="6643075" y="3664250"/>
            <a:chExt cx="407950" cy="407975"/>
          </a:xfrm>
        </p:grpSpPr>
        <p:sp>
          <p:nvSpPr>
            <p:cNvPr id="134" name="Google Shape;134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19"/>
          <p:cNvGrpSpPr/>
          <p:nvPr/>
        </p:nvGrpSpPr>
        <p:grpSpPr>
          <a:xfrm rot="-587459">
            <a:off x="4828848" y="3357972"/>
            <a:ext cx="984473" cy="984417"/>
            <a:chOff x="576250" y="4319400"/>
            <a:chExt cx="442075" cy="442050"/>
          </a:xfrm>
        </p:grpSpPr>
        <p:sp>
          <p:nvSpPr>
            <p:cNvPr id="137" name="Google Shape;137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9"/>
          <p:cNvSpPr/>
          <p:nvPr/>
        </p:nvSpPr>
        <p:spPr>
          <a:xfrm>
            <a:off x="4396587" y="1204605"/>
            <a:ext cx="374278" cy="35737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/>
          <p:nvPr/>
        </p:nvSpPr>
        <p:spPr>
          <a:xfrm rot="2697416">
            <a:off x="6863000" y="3034227"/>
            <a:ext cx="568178" cy="54251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7312483" y="2724518"/>
            <a:ext cx="227572" cy="21740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/>
          <p:nvPr/>
        </p:nvSpPr>
        <p:spPr>
          <a:xfrm rot="1280228">
            <a:off x="4137279" y="1977773"/>
            <a:ext cx="227539" cy="2173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26" name="Picture 2" descr="Image result for kid">
            <a:extLst>
              <a:ext uri="{FF2B5EF4-FFF2-40B4-BE49-F238E27FC236}">
                <a16:creationId xmlns:a16="http://schemas.microsoft.com/office/drawing/2014/main" id="{D7EC434D-B0E9-44A6-8246-8AC16D0B9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77" y="201759"/>
            <a:ext cx="1445342" cy="108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kid goat">
            <a:extLst>
              <a:ext uri="{FF2B5EF4-FFF2-40B4-BE49-F238E27FC236}">
                <a16:creationId xmlns:a16="http://schemas.microsoft.com/office/drawing/2014/main" id="{A98BF600-7F9A-46EC-923A-F4497AF37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264" y="203905"/>
            <a:ext cx="1501313" cy="109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3D03A526-B0D7-4DD6-9209-25B8F8AD1828}"/>
              </a:ext>
            </a:extLst>
          </p:cNvPr>
          <p:cNvSpPr/>
          <p:nvPr/>
        </p:nvSpPr>
        <p:spPr>
          <a:xfrm>
            <a:off x="-91737" y="-395228"/>
            <a:ext cx="2238074" cy="2288572"/>
          </a:xfrm>
          <a:prstGeom prst="mathMultiply">
            <a:avLst>
              <a:gd name="adj1" fmla="val 243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F262D742-7966-4531-BDFF-B8C91A5AE4DE}"/>
              </a:ext>
            </a:extLst>
          </p:cNvPr>
          <p:cNvSpPr/>
          <p:nvPr/>
        </p:nvSpPr>
        <p:spPr>
          <a:xfrm>
            <a:off x="1784883" y="-419735"/>
            <a:ext cx="2238074" cy="2288572"/>
          </a:xfrm>
          <a:prstGeom prst="mathMultiply">
            <a:avLst>
              <a:gd name="adj1" fmla="val 243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27F1D8-B322-4EAA-92F6-26D5B2FEC9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C13CA19-588B-4F14-8321-B0EE0E834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546" y="1354455"/>
            <a:ext cx="5175784" cy="34258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26D1B4-2C2E-472F-B8A4-8105835FA192}"/>
              </a:ext>
            </a:extLst>
          </p:cNvPr>
          <p:cNvSpPr/>
          <p:nvPr/>
        </p:nvSpPr>
        <p:spPr>
          <a:xfrm>
            <a:off x="586740" y="288757"/>
            <a:ext cx="59512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Quantico"/>
                <a:sym typeface="Quantico"/>
              </a:rPr>
              <a:t>“Guessing” Resonances with Phi0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13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49" y="963863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Diving into the Land of Bits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" name="Google Shape;125;p18">
            <a:extLst>
              <a:ext uri="{FF2B5EF4-FFF2-40B4-BE49-F238E27FC236}">
                <a16:creationId xmlns:a16="http://schemas.microsoft.com/office/drawing/2014/main" id="{19EF6442-CD30-475D-B1B8-0D2141C3AD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This algorithm is based on:</a:t>
            </a:r>
          </a:p>
          <a:p>
            <a:pPr lvl="1"/>
            <a:r>
              <a:rPr lang="en-US" dirty="0"/>
              <a:t>Phase-lock-loop</a:t>
            </a:r>
          </a:p>
          <a:p>
            <a:pPr lvl="1"/>
            <a:r>
              <a:rPr lang="en-US" dirty="0"/>
              <a:t>PID controller (just the P and I)</a:t>
            </a:r>
          </a:p>
          <a:p>
            <a:pPr marL="76200" indent="0">
              <a:buNone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pic>
        <p:nvPicPr>
          <p:cNvPr id="26626" name="Picture 2" descr="Image result for phase lock loop">
            <a:extLst>
              <a:ext uri="{FF2B5EF4-FFF2-40B4-BE49-F238E27FC236}">
                <a16:creationId xmlns:a16="http://schemas.microsoft.com/office/drawing/2014/main" id="{36F3B135-186A-4AC3-A510-A20489EAB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45" y="3473808"/>
            <a:ext cx="3041764" cy="119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Image result for pid control loop">
            <a:extLst>
              <a:ext uri="{FF2B5EF4-FFF2-40B4-BE49-F238E27FC236}">
                <a16:creationId xmlns:a16="http://schemas.microsoft.com/office/drawing/2014/main" id="{E5A46C91-9A31-4A99-A56C-DF4FF1DB4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833" y="3321101"/>
            <a:ext cx="38100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422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65534" y="231751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/>
              <a:t>Tone-Tracking Algorithm</a:t>
            </a:r>
            <a:endParaRPr sz="2800" dirty="0"/>
          </a:p>
        </p:txBody>
      </p:sp>
      <p:pic>
        <p:nvPicPr>
          <p:cNvPr id="5" name="Google Shape;227;p38">
            <a:extLst>
              <a:ext uri="{FF2B5EF4-FFF2-40B4-BE49-F238E27FC236}">
                <a16:creationId xmlns:a16="http://schemas.microsoft.com/office/drawing/2014/main" id="{7A5E64E5-F6DB-4B79-84C8-1B5691399A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874" y="1153453"/>
            <a:ext cx="5496251" cy="3576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8559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65534" y="231751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/>
              <a:t>In the World of Simulink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939D8-D244-4251-970A-E286E80C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819" y="179159"/>
            <a:ext cx="3701196" cy="1682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D490B0-DFA5-4810-8608-D45040F65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68" y="2112853"/>
            <a:ext cx="8318090" cy="26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20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B854C2-29E0-464D-BE9E-4E3F1348DD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5CF669-AF68-4F0A-8A1E-B1C82E294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326" y="870783"/>
            <a:ext cx="4815348" cy="40721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CCF175-0F7B-434A-A36B-1C1F92995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56" y="62433"/>
            <a:ext cx="7407282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12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65534" y="231751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/>
              <a:t>Some Simulation Results</a:t>
            </a:r>
            <a:endParaRPr sz="2800" dirty="0"/>
          </a:p>
        </p:txBody>
      </p:sp>
      <p:pic>
        <p:nvPicPr>
          <p:cNvPr id="5" name="Google Shape;239;p40">
            <a:extLst>
              <a:ext uri="{FF2B5EF4-FFF2-40B4-BE49-F238E27FC236}">
                <a16:creationId xmlns:a16="http://schemas.microsoft.com/office/drawing/2014/main" id="{C8D3DF57-2583-4452-96E3-2C854BB392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589" y="1391551"/>
            <a:ext cx="4496822" cy="28575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D55D31-08F6-4694-827A-D1577D2C24EC}"/>
              </a:ext>
            </a:extLst>
          </p:cNvPr>
          <p:cNvSpPr txBox="1"/>
          <p:nvPr/>
        </p:nvSpPr>
        <p:spPr>
          <a:xfrm rot="16200000">
            <a:off x="1599673" y="2666422"/>
            <a:ext cx="1140056" cy="307777"/>
          </a:xfrm>
          <a:prstGeom prst="rect">
            <a:avLst/>
          </a:prstGeom>
          <a:solidFill>
            <a:srgbClr val="282828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Phase Error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125ED-4C32-43C5-B1D4-1AD1DF125B9B}"/>
              </a:ext>
            </a:extLst>
          </p:cNvPr>
          <p:cNvSpPr txBox="1"/>
          <p:nvPr/>
        </p:nvSpPr>
        <p:spPr>
          <a:xfrm>
            <a:off x="3732667" y="4249071"/>
            <a:ext cx="1678665" cy="307777"/>
          </a:xfrm>
          <a:prstGeom prst="rect">
            <a:avLst/>
          </a:prstGeom>
          <a:solidFill>
            <a:srgbClr val="282828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Clock Cycles (4ns)</a:t>
            </a:r>
          </a:p>
        </p:txBody>
      </p:sp>
    </p:spTree>
    <p:extLst>
      <p:ext uri="{BB962C8B-B14F-4D97-AF65-F5344CB8AC3E}">
        <p14:creationId xmlns:p14="http://schemas.microsoft.com/office/powerpoint/2010/main" val="76432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30D87C-B258-453D-BE39-BA6A4D08A8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5BE3BF-CB5F-4180-BF71-9549EFE0B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924" y="1364226"/>
            <a:ext cx="6460152" cy="3071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652103-CEC2-4B8B-9112-91BDEC1FCD4D}"/>
              </a:ext>
            </a:extLst>
          </p:cNvPr>
          <p:cNvSpPr/>
          <p:nvPr/>
        </p:nvSpPr>
        <p:spPr>
          <a:xfrm>
            <a:off x="565040" y="445892"/>
            <a:ext cx="4406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Quantico"/>
                <a:sym typeface="Quantico"/>
              </a:rPr>
              <a:t>Noisy Simulation Results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B1F0D3-20D2-4CB3-8C7A-C02B1CC7F269}"/>
              </a:ext>
            </a:extLst>
          </p:cNvPr>
          <p:cNvSpPr txBox="1"/>
          <p:nvPr/>
        </p:nvSpPr>
        <p:spPr>
          <a:xfrm rot="16200000">
            <a:off x="618008" y="2746223"/>
            <a:ext cx="1140056" cy="307777"/>
          </a:xfrm>
          <a:prstGeom prst="rect">
            <a:avLst/>
          </a:prstGeom>
          <a:solidFill>
            <a:srgbClr val="282828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Phase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55EB8-5909-4EBB-A9EB-ABD262435422}"/>
              </a:ext>
            </a:extLst>
          </p:cNvPr>
          <p:cNvSpPr txBox="1"/>
          <p:nvPr/>
        </p:nvSpPr>
        <p:spPr>
          <a:xfrm>
            <a:off x="3732667" y="4435998"/>
            <a:ext cx="1678665" cy="307777"/>
          </a:xfrm>
          <a:prstGeom prst="rect">
            <a:avLst/>
          </a:prstGeom>
          <a:solidFill>
            <a:srgbClr val="282828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Clock Cycles (4ns)</a:t>
            </a:r>
          </a:p>
        </p:txBody>
      </p:sp>
    </p:spTree>
    <p:extLst>
      <p:ext uri="{BB962C8B-B14F-4D97-AF65-F5344CB8AC3E}">
        <p14:creationId xmlns:p14="http://schemas.microsoft.com/office/powerpoint/2010/main" val="527245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D2FAAD-41B6-4249-8015-BECB4C992D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6" name="Picture 5" descr="A close up of a tiled wall&#10;&#10;Description automatically generated">
            <a:extLst>
              <a:ext uri="{FF2B5EF4-FFF2-40B4-BE49-F238E27FC236}">
                <a16:creationId xmlns:a16="http://schemas.microsoft.com/office/drawing/2014/main" id="{2EAAAE6C-6853-4AA4-96C5-17410B90C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11" y="1015119"/>
            <a:ext cx="7032377" cy="39557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688056-F9DD-4384-A7A7-1BDA9E42858B}"/>
              </a:ext>
            </a:extLst>
          </p:cNvPr>
          <p:cNvSpPr/>
          <p:nvPr/>
        </p:nvSpPr>
        <p:spPr>
          <a:xfrm>
            <a:off x="679286" y="195529"/>
            <a:ext cx="69483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Quantico"/>
                <a:sym typeface="Quantico"/>
              </a:rPr>
              <a:t>Phase Error Minimization of Noisy Data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899EC7-82CA-41AD-A13D-FA31C20A39D4}"/>
              </a:ext>
            </a:extLst>
          </p:cNvPr>
          <p:cNvSpPr txBox="1"/>
          <p:nvPr/>
        </p:nvSpPr>
        <p:spPr>
          <a:xfrm rot="16200000">
            <a:off x="351386" y="2839086"/>
            <a:ext cx="1140056" cy="307777"/>
          </a:xfrm>
          <a:prstGeom prst="rect">
            <a:avLst/>
          </a:prstGeom>
          <a:solidFill>
            <a:srgbClr val="282828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Phase Error</a:t>
            </a:r>
          </a:p>
        </p:txBody>
      </p:sp>
    </p:spTree>
    <p:extLst>
      <p:ext uri="{BB962C8B-B14F-4D97-AF65-F5344CB8AC3E}">
        <p14:creationId xmlns:p14="http://schemas.microsoft.com/office/powerpoint/2010/main" val="3049903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C2E682-D06C-4C85-8F92-61BCDBE734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3E165-5AC6-468C-A4F9-48DA17D9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92" y="775153"/>
            <a:ext cx="7793831" cy="18570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9C879-8286-4A2F-A110-76B782866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82" y="3124399"/>
            <a:ext cx="7880050" cy="18570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7BA570-4522-4EF7-85A5-EB4D88F1E9DA}"/>
              </a:ext>
            </a:extLst>
          </p:cNvPr>
          <p:cNvSpPr/>
          <p:nvPr/>
        </p:nvSpPr>
        <p:spPr>
          <a:xfrm>
            <a:off x="211290" y="162072"/>
            <a:ext cx="80890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Quantico"/>
                <a:sym typeface="Quantico"/>
              </a:rPr>
              <a:t>Time Stream of Simulated Waveform Generator</a:t>
            </a:r>
            <a:endParaRPr lang="en-US" sz="2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42B6B4-EE05-4885-BEAC-620687C93344}"/>
              </a:ext>
            </a:extLst>
          </p:cNvPr>
          <p:cNvCxnSpPr>
            <a:cxnSpLocks/>
          </p:cNvCxnSpPr>
          <p:nvPr/>
        </p:nvCxnSpPr>
        <p:spPr>
          <a:xfrm flipV="1">
            <a:off x="499740" y="2225040"/>
            <a:ext cx="6967860" cy="8993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9C07B7-6102-4BF4-ABB9-77228A16CC85}"/>
              </a:ext>
            </a:extLst>
          </p:cNvPr>
          <p:cNvCxnSpPr>
            <a:cxnSpLocks/>
          </p:cNvCxnSpPr>
          <p:nvPr/>
        </p:nvCxnSpPr>
        <p:spPr>
          <a:xfrm flipH="1" flipV="1">
            <a:off x="8300364" y="2225040"/>
            <a:ext cx="27059" cy="8993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F4A9C3-5B4C-48D7-A259-EC5001E3F2C9}"/>
              </a:ext>
            </a:extLst>
          </p:cNvPr>
          <p:cNvSpPr txBox="1"/>
          <p:nvPr/>
        </p:nvSpPr>
        <p:spPr>
          <a:xfrm rot="16200000">
            <a:off x="-110976" y="1549778"/>
            <a:ext cx="981359" cy="307777"/>
          </a:xfrm>
          <a:prstGeom prst="rect">
            <a:avLst/>
          </a:prstGeom>
          <a:solidFill>
            <a:srgbClr val="282828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Amplitude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C572DF-866F-44DB-A080-45497FE17F2F}"/>
              </a:ext>
            </a:extLst>
          </p:cNvPr>
          <p:cNvSpPr txBox="1"/>
          <p:nvPr/>
        </p:nvSpPr>
        <p:spPr>
          <a:xfrm rot="16200000">
            <a:off x="-154086" y="3899024"/>
            <a:ext cx="981359" cy="307777"/>
          </a:xfrm>
          <a:prstGeom prst="rect">
            <a:avLst/>
          </a:prstGeom>
          <a:solidFill>
            <a:srgbClr val="282828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Amplitude</a:t>
            </a:r>
          </a:p>
        </p:txBody>
      </p:sp>
    </p:spTree>
    <p:extLst>
      <p:ext uri="{BB962C8B-B14F-4D97-AF65-F5344CB8AC3E}">
        <p14:creationId xmlns:p14="http://schemas.microsoft.com/office/powerpoint/2010/main" val="4255009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AC55BF-8293-4AB6-A340-EE89D95761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4" name="Picture 3" descr="A picture containing clock, computer&#10;&#10;Description automatically generated">
            <a:extLst>
              <a:ext uri="{FF2B5EF4-FFF2-40B4-BE49-F238E27FC236}">
                <a16:creationId xmlns:a16="http://schemas.microsoft.com/office/drawing/2014/main" id="{3BFBE337-973F-423F-AF1C-093E146F7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91007"/>
            <a:ext cx="7581900" cy="4271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3EC4E1-CDC7-435D-867F-0E2D4AB1D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15"/>
          <a:stretch/>
        </p:blipFill>
        <p:spPr>
          <a:xfrm>
            <a:off x="0" y="-7620"/>
            <a:ext cx="425958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D7737C-F5BA-49C6-972B-00A15FD48C66}"/>
              </a:ext>
            </a:extLst>
          </p:cNvPr>
          <p:cNvSpPr/>
          <p:nvPr/>
        </p:nvSpPr>
        <p:spPr>
          <a:xfrm>
            <a:off x="373380" y="1450122"/>
            <a:ext cx="35128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Quantico"/>
                <a:sym typeface="Quantico"/>
              </a:rPr>
              <a:t>Watching the Algorithm in Fourier Space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7025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95514" y="1080659"/>
            <a:ext cx="7063333" cy="42136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kinetic inductance?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Inductance can be seen as “electrical inertia”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Resists change in current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Can come from geometric or kinetic sources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All charged particles in motion have kinetic inductance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A39CD3-E19C-40B0-B3DD-52E47FFD5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065" y="3613519"/>
            <a:ext cx="2023152" cy="106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158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C370AB-15E9-4894-8923-76C18E76E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3" name="Google Shape;131;p19">
            <a:extLst>
              <a:ext uri="{FF2B5EF4-FFF2-40B4-BE49-F238E27FC236}">
                <a16:creationId xmlns:a16="http://schemas.microsoft.com/office/drawing/2014/main" id="{FBD81EAB-A6FA-4E3C-A81D-8D2C907CED6D}"/>
              </a:ext>
            </a:extLst>
          </p:cNvPr>
          <p:cNvSpPr txBox="1">
            <a:spLocks/>
          </p:cNvSpPr>
          <p:nvPr/>
        </p:nvSpPr>
        <p:spPr>
          <a:xfrm>
            <a:off x="1007499" y="2102873"/>
            <a:ext cx="6979444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6000" dirty="0">
                <a:solidFill>
                  <a:schemeClr val="lt2"/>
                </a:solidFill>
              </a:rPr>
              <a:t>How Will this Work?</a:t>
            </a:r>
          </a:p>
        </p:txBody>
      </p:sp>
    </p:spTree>
    <p:extLst>
      <p:ext uri="{BB962C8B-B14F-4D97-AF65-F5344CB8AC3E}">
        <p14:creationId xmlns:p14="http://schemas.microsoft.com/office/powerpoint/2010/main" val="23095293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ED5F5-A1F2-4268-8D9B-D856857A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FPGAs are the answer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23F60-C1CA-4052-B648-C5E4445F7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Field Programmable Gate Array</a:t>
            </a:r>
          </a:p>
          <a:p>
            <a:pPr lvl="1"/>
            <a:r>
              <a:rPr lang="en-US" dirty="0"/>
              <a:t>Analogous to digital breadboard</a:t>
            </a:r>
          </a:p>
          <a:p>
            <a:r>
              <a:rPr lang="en-US" dirty="0"/>
              <a:t>Extremely reconfigurable logic</a:t>
            </a:r>
          </a:p>
          <a:p>
            <a:r>
              <a:rPr lang="en-US" dirty="0"/>
              <a:t>Huge bandwidth 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Torturous to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51DEE-AD4B-4642-8CA1-6B4A103D28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6" name="Google Shape;272;p44">
            <a:extLst>
              <a:ext uri="{FF2B5EF4-FFF2-40B4-BE49-F238E27FC236}">
                <a16:creationId xmlns:a16="http://schemas.microsoft.com/office/drawing/2014/main" id="{ED3CEE1B-B2AD-4157-9B14-32DD19CB5E0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6512" r="5997"/>
          <a:stretch/>
        </p:blipFill>
        <p:spPr>
          <a:xfrm>
            <a:off x="6223424" y="2571750"/>
            <a:ext cx="2669116" cy="1712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9084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49" y="963863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What’s our FPGA of Choice?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6" name="Google Shape;125;p18">
            <a:extLst>
              <a:ext uri="{FF2B5EF4-FFF2-40B4-BE49-F238E27FC236}">
                <a16:creationId xmlns:a16="http://schemas.microsoft.com/office/drawing/2014/main" id="{19EF6442-CD30-475D-B1B8-0D2141C3AD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5249" y="1411198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Previous decade has used ROACH2 FPGA</a:t>
            </a:r>
          </a:p>
          <a:p>
            <a:r>
              <a:rPr lang="en-US" dirty="0"/>
              <a:t>Tone-tracking is resource </a:t>
            </a:r>
            <a:r>
              <a:rPr lang="en-US" u="sng" dirty="0"/>
              <a:t>INTENSIVE</a:t>
            </a:r>
          </a:p>
          <a:p>
            <a:pPr lvl="0"/>
            <a:r>
              <a:rPr lang="en-US" dirty="0"/>
              <a:t>We require more modern technology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</p:txBody>
      </p:sp>
      <p:pic>
        <p:nvPicPr>
          <p:cNvPr id="8" name="Google Shape;264;p43">
            <a:extLst>
              <a:ext uri="{FF2B5EF4-FFF2-40B4-BE49-F238E27FC236}">
                <a16:creationId xmlns:a16="http://schemas.microsoft.com/office/drawing/2014/main" id="{9D0BA5A0-F9ED-4F37-9A0F-0054F735B67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11" y="2571750"/>
            <a:ext cx="1742543" cy="2276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4270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7AD1-029D-4CB4-A521-35D90C06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Xilinx UltraScale+ RFSoC (zcu111)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EF2CC-27E7-425B-B2EC-C1D7946CB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8x 12bit-DACs &amp; 14bit-ADCs running at 4GSPS integrated directly </a:t>
            </a:r>
            <a:r>
              <a:rPr lang="en-US" i="1" dirty="0"/>
              <a:t>on the chip</a:t>
            </a:r>
          </a:p>
          <a:p>
            <a:r>
              <a:rPr lang="en-US" dirty="0"/>
              <a:t>Arm processor can run Linux and Python</a:t>
            </a:r>
          </a:p>
          <a:p>
            <a:r>
              <a:rPr lang="en-US" dirty="0"/>
              <a:t>Up to 1GB ethernet connection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630EE-A8D5-4B0B-9852-7583BD6DE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57BA79-431D-4101-B71E-1D6499DD15C7}"/>
              </a:ext>
            </a:extLst>
          </p:cNvPr>
          <p:cNvGrpSpPr/>
          <p:nvPr/>
        </p:nvGrpSpPr>
        <p:grpSpPr>
          <a:xfrm>
            <a:off x="4682069" y="3393754"/>
            <a:ext cx="3585631" cy="1624331"/>
            <a:chOff x="3340511" y="2823222"/>
            <a:chExt cx="4701122" cy="2244029"/>
          </a:xfrm>
        </p:grpSpPr>
        <p:pic>
          <p:nvPicPr>
            <p:cNvPr id="6" name="Google Shape;298;p47">
              <a:extLst>
                <a:ext uri="{FF2B5EF4-FFF2-40B4-BE49-F238E27FC236}">
                  <a16:creationId xmlns:a16="http://schemas.microsoft.com/office/drawing/2014/main" id="{5CD98C66-1F63-4F1F-AC46-6A73BD478C6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84000"/>
            </a:blip>
            <a:srcRect l="33598" b="29967"/>
            <a:stretch/>
          </p:blipFill>
          <p:spPr>
            <a:xfrm>
              <a:off x="3340511" y="2823222"/>
              <a:ext cx="4701122" cy="2244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299;p47">
              <a:extLst>
                <a:ext uri="{FF2B5EF4-FFF2-40B4-BE49-F238E27FC236}">
                  <a16:creationId xmlns:a16="http://schemas.microsoft.com/office/drawing/2014/main" id="{F23D9E99-1941-4B4C-9E59-0FFDFD1C3ED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5343" t="11035" r="23240" b="8938"/>
            <a:stretch/>
          </p:blipFill>
          <p:spPr>
            <a:xfrm>
              <a:off x="3847103" y="4113898"/>
              <a:ext cx="1262191" cy="897404"/>
            </a:xfrm>
            <a:prstGeom prst="rect">
              <a:avLst/>
            </a:prstGeom>
            <a:noFill/>
            <a:ln>
              <a:noFill/>
            </a:ln>
            <a:effectLst>
              <a:outerShdw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474333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49" y="963863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Current Progress on the </a:t>
            </a:r>
            <a:r>
              <a:rPr lang="en-US" dirty="0" err="1"/>
              <a:t>RFSoC</a:t>
            </a:r>
            <a:r>
              <a:rPr lang="en-US" dirty="0"/>
              <a:t> Battle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6" name="Google Shape;125;p18">
            <a:extLst>
              <a:ext uri="{FF2B5EF4-FFF2-40B4-BE49-F238E27FC236}">
                <a16:creationId xmlns:a16="http://schemas.microsoft.com/office/drawing/2014/main" id="{19EF6442-CD30-475D-B1B8-0D2141C3AD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8970" y="1476937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ADC/DAC data converters are now working</a:t>
            </a:r>
          </a:p>
          <a:p>
            <a:pPr lvl="0"/>
            <a:r>
              <a:rPr lang="en-US" dirty="0"/>
              <a:t>Successful tone creation and loopback</a:t>
            </a:r>
          </a:p>
          <a:p>
            <a:pPr lvl="0"/>
            <a:r>
              <a:rPr lang="en-US" dirty="0"/>
              <a:t>PID/PLL feedback loop has been converted</a:t>
            </a:r>
            <a:br>
              <a:rPr lang="en-US" dirty="0"/>
            </a:br>
            <a:r>
              <a:rPr lang="en-US" dirty="0"/>
              <a:t>to HDL</a:t>
            </a:r>
          </a:p>
          <a:p>
            <a:pPr lvl="0"/>
            <a:r>
              <a:rPr lang="en-US" dirty="0"/>
              <a:t>An international </a:t>
            </a:r>
            <a:r>
              <a:rPr lang="en-US" dirty="0" err="1"/>
              <a:t>RFSoC</a:t>
            </a:r>
            <a:r>
              <a:rPr lang="en-US" dirty="0"/>
              <a:t> Strike Force created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</p:txBody>
      </p:sp>
      <p:pic>
        <p:nvPicPr>
          <p:cNvPr id="7" name="Google Shape;288;p46">
            <a:extLst>
              <a:ext uri="{FF2B5EF4-FFF2-40B4-BE49-F238E27FC236}">
                <a16:creationId xmlns:a16="http://schemas.microsoft.com/office/drawing/2014/main" id="{AA1EA2C9-7DDC-4460-BF40-6E097DD0A2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4455" y="2734196"/>
            <a:ext cx="2240575" cy="1715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1527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4F8C-8FE6-44D2-8525-33D27FD62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DFE0C-409B-4E71-B88A-762745907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Single-channel tone tracking is close</a:t>
            </a:r>
          </a:p>
          <a:p>
            <a:pPr lvl="1"/>
            <a:r>
              <a:rPr lang="en-US" dirty="0"/>
              <a:t>Bit manipulation issues</a:t>
            </a:r>
          </a:p>
          <a:p>
            <a:pPr lvl="1"/>
            <a:r>
              <a:rPr lang="en-US" dirty="0"/>
              <a:t>Integration into general </a:t>
            </a:r>
            <a:r>
              <a:rPr lang="en-US" dirty="0" err="1"/>
              <a:t>RFSoC</a:t>
            </a:r>
            <a:r>
              <a:rPr lang="en-US" dirty="0"/>
              <a:t> architecture</a:t>
            </a:r>
          </a:p>
          <a:p>
            <a:r>
              <a:rPr lang="en-US" dirty="0"/>
              <a:t>Real results</a:t>
            </a:r>
          </a:p>
          <a:p>
            <a:r>
              <a:rPr lang="en-US" dirty="0"/>
              <a:t>Resource management for multiplexing</a:t>
            </a:r>
          </a:p>
          <a:p>
            <a:r>
              <a:rPr lang="en-US" dirty="0"/>
              <a:t>Vacuum testing of </a:t>
            </a:r>
            <a:r>
              <a:rPr lang="en-US" dirty="0" err="1"/>
              <a:t>RFSoC</a:t>
            </a:r>
            <a:endParaRPr lang="en-US" dirty="0"/>
          </a:p>
          <a:p>
            <a:r>
              <a:rPr lang="en-US" dirty="0"/>
              <a:t>Open Sourcing of all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25242-0593-4234-90FC-4892D64E87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5405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6D824-AC8A-4AD4-932D-E134A16A2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Thanks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49976-D88A-4AF1-94C2-BE47541E2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 </a:t>
            </a:r>
            <a:r>
              <a:rPr lang="en-US" dirty="0" err="1"/>
              <a:t>Groppi</a:t>
            </a:r>
            <a:endParaRPr lang="en-US" dirty="0"/>
          </a:p>
          <a:p>
            <a:r>
              <a:rPr lang="en-US" dirty="0"/>
              <a:t>Phil </a:t>
            </a:r>
            <a:r>
              <a:rPr lang="en-US" dirty="0" err="1"/>
              <a:t>Mauskopf</a:t>
            </a:r>
            <a:endParaRPr lang="en-US" dirty="0"/>
          </a:p>
          <a:p>
            <a:r>
              <a:rPr lang="en-US" dirty="0" err="1"/>
              <a:t>Jnaneshwar</a:t>
            </a:r>
            <a:r>
              <a:rPr lang="en-US" dirty="0"/>
              <a:t> Das</a:t>
            </a:r>
          </a:p>
          <a:p>
            <a:r>
              <a:rPr lang="en-US" dirty="0"/>
              <a:t>Lucas Ziomek</a:t>
            </a:r>
          </a:p>
          <a:p>
            <a:r>
              <a:rPr lang="en-US" dirty="0"/>
              <a:t>ISTB4 Basement Lab Crew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75C5E-CB9E-49A3-8E11-221BEFDF88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pic>
        <p:nvPicPr>
          <p:cNvPr id="12290" name="Picture 2" descr="Jnaneshwar Das">
            <a:extLst>
              <a:ext uri="{FF2B5EF4-FFF2-40B4-BE49-F238E27FC236}">
                <a16:creationId xmlns:a16="http://schemas.microsoft.com/office/drawing/2014/main" id="{DA31CF3D-9680-4696-B756-D6EE24F64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710" y="2744120"/>
            <a:ext cx="1352996" cy="135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hristopher Groppi">
            <a:extLst>
              <a:ext uri="{FF2B5EF4-FFF2-40B4-BE49-F238E27FC236}">
                <a16:creationId xmlns:a16="http://schemas.microsoft.com/office/drawing/2014/main" id="{3C9E9B32-492E-403F-A745-3DEEDDFFA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874" y="222125"/>
            <a:ext cx="1352996" cy="135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Philip Mauskopf">
            <a:extLst>
              <a:ext uri="{FF2B5EF4-FFF2-40B4-BE49-F238E27FC236}">
                <a16:creationId xmlns:a16="http://schemas.microsoft.com/office/drawing/2014/main" id="{57039F59-3380-4378-8C5F-C77CF3C96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90" y="1046385"/>
            <a:ext cx="1352996" cy="135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3119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1DF1-6D35-41EE-8947-0EA17E05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FF115-AB53-4F22-8D5A-B64917CC8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7FF815D-FBA7-4DEE-8D8E-A8E7E6AA78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760220"/>
            <a:ext cx="1116330" cy="111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97C2E2D7-7828-4FB8-BDEC-73E42CBE36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EA9DC8F-159A-403E-BBE7-736FD571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777" y="1760220"/>
            <a:ext cx="4018345" cy="301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784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539768" y="2031078"/>
            <a:ext cx="4729163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2"/>
                </a:solidFill>
              </a:rPr>
              <a:t>QUESTIONS?</a:t>
            </a:r>
            <a:endParaRPr sz="6000" dirty="0">
              <a:solidFill>
                <a:schemeClr val="lt2"/>
              </a:solidFill>
            </a:endParaRPr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259149"/>
            <a:ext cx="39531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Questions and concerns: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jrhoh@asu.edu</a:t>
            </a:r>
            <a:endParaRPr dirty="0"/>
          </a:p>
        </p:txBody>
      </p:sp>
      <p:grpSp>
        <p:nvGrpSpPr>
          <p:cNvPr id="133" name="Google Shape;133;p19"/>
          <p:cNvGrpSpPr/>
          <p:nvPr/>
        </p:nvGrpSpPr>
        <p:grpSpPr>
          <a:xfrm>
            <a:off x="5569252" y="651638"/>
            <a:ext cx="2394503" cy="2394487"/>
            <a:chOff x="6643075" y="3664250"/>
            <a:chExt cx="407950" cy="407975"/>
          </a:xfrm>
        </p:grpSpPr>
        <p:sp>
          <p:nvSpPr>
            <p:cNvPr id="134" name="Google Shape;134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19"/>
          <p:cNvGrpSpPr/>
          <p:nvPr/>
        </p:nvGrpSpPr>
        <p:grpSpPr>
          <a:xfrm rot="-587459">
            <a:off x="5428923" y="3357994"/>
            <a:ext cx="984473" cy="984417"/>
            <a:chOff x="576250" y="4319400"/>
            <a:chExt cx="442075" cy="442050"/>
          </a:xfrm>
        </p:grpSpPr>
        <p:sp>
          <p:nvSpPr>
            <p:cNvPr id="137" name="Google Shape;137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9"/>
          <p:cNvSpPr/>
          <p:nvPr/>
        </p:nvSpPr>
        <p:spPr>
          <a:xfrm>
            <a:off x="4996662" y="1204627"/>
            <a:ext cx="374278" cy="35737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/>
          <p:nvPr/>
        </p:nvSpPr>
        <p:spPr>
          <a:xfrm rot="2697416">
            <a:off x="7463075" y="3034249"/>
            <a:ext cx="568178" cy="54251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7912558" y="2724540"/>
            <a:ext cx="227572" cy="21740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/>
          <p:nvPr/>
        </p:nvSpPr>
        <p:spPr>
          <a:xfrm rot="1280228">
            <a:off x="4737354" y="1977795"/>
            <a:ext cx="227539" cy="2173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309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748176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Kinetic Inductance Detectors are Designed as Fancy Resonators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Can be modeled as an RLC circuit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Google Shape;82;p17">
            <a:extLst>
              <a:ext uri="{FF2B5EF4-FFF2-40B4-BE49-F238E27FC236}">
                <a16:creationId xmlns:a16="http://schemas.microsoft.com/office/drawing/2014/main" id="{E83ABD38-61A2-4412-B472-66E6F3A187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118" y="2118599"/>
            <a:ext cx="5439700" cy="2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Google Shape;124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75249" y="963863"/>
                <a:ext cx="7193400" cy="393600"/>
              </a:xfrm>
              <a:prstGeom prst="rect">
                <a:avLst/>
              </a:prstGeom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lvl="0"/>
                <a:r>
                  <a:rPr lang="en" dirty="0"/>
                  <a:t>Resonators have characteristic frequency ∝ 1/√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𝐿𝐶</m:t>
                        </m:r>
                      </m:e>
                    </m:d>
                  </m:oMath>
                </a14:m>
                <a:br>
                  <a:rPr lang="en-US" b="0" dirty="0"/>
                </a:br>
                <a:endParaRPr dirty="0"/>
              </a:p>
            </p:txBody>
          </p:sp>
        </mc:Choice>
        <mc:Fallback xmlns="">
          <p:sp>
            <p:nvSpPr>
              <p:cNvPr id="124" name="Google Shape;124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75249" y="963863"/>
                <a:ext cx="7193400" cy="393600"/>
              </a:xfrm>
              <a:prstGeom prst="rect">
                <a:avLst/>
              </a:prstGeom>
              <a:blipFill>
                <a:blip r:embed="rId3"/>
                <a:stretch>
                  <a:fillRect t="-1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6" name="Google Shape;89;p18">
            <a:extLst>
              <a:ext uri="{FF2B5EF4-FFF2-40B4-BE49-F238E27FC236}">
                <a16:creationId xmlns:a16="http://schemas.microsoft.com/office/drawing/2014/main" id="{7199E902-F6B9-43D9-AE34-338C645E8FF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5774" y="1656237"/>
            <a:ext cx="6572351" cy="252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6255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49" y="963863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MKIDs are Superconductors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125;p18">
            <a:extLst>
              <a:ext uri="{FF2B5EF4-FFF2-40B4-BE49-F238E27FC236}">
                <a16:creationId xmlns:a16="http://schemas.microsoft.com/office/drawing/2014/main" id="{4F9FBC3E-831B-4A91-BDCF-BC07F74768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Superconductors are materials who have zero resistance below some Tc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In this superconducting band, electrons double up into Cooper pairs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Photons with enough energy break these Cooper pairs and banish electrons from the superconducting band</a:t>
            </a:r>
          </a:p>
        </p:txBody>
      </p:sp>
      <p:pic>
        <p:nvPicPr>
          <p:cNvPr id="3" name="Graphic 2" descr="Snowflake">
            <a:extLst>
              <a:ext uri="{FF2B5EF4-FFF2-40B4-BE49-F238E27FC236}">
                <a16:creationId xmlns:a16="http://schemas.microsoft.com/office/drawing/2014/main" id="{235E21EE-16B2-4D8A-9EE8-EB7E65559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8394" y="246263"/>
            <a:ext cx="914400" cy="914400"/>
          </a:xfrm>
          <a:prstGeom prst="rect">
            <a:avLst/>
          </a:prstGeom>
        </p:spPr>
      </p:pic>
      <p:pic>
        <p:nvPicPr>
          <p:cNvPr id="9" name="Graphic 8" descr="Snowflake">
            <a:extLst>
              <a:ext uri="{FF2B5EF4-FFF2-40B4-BE49-F238E27FC236}">
                <a16:creationId xmlns:a16="http://schemas.microsoft.com/office/drawing/2014/main" id="{10434E2F-0301-4775-A738-038C57D8B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347173">
            <a:off x="7254249" y="1009092"/>
            <a:ext cx="914400" cy="914400"/>
          </a:xfrm>
          <a:prstGeom prst="rect">
            <a:avLst/>
          </a:prstGeom>
        </p:spPr>
      </p:pic>
      <p:pic>
        <p:nvPicPr>
          <p:cNvPr id="10" name="Graphic 9" descr="Snowflake">
            <a:extLst>
              <a:ext uri="{FF2B5EF4-FFF2-40B4-BE49-F238E27FC236}">
                <a16:creationId xmlns:a16="http://schemas.microsoft.com/office/drawing/2014/main" id="{663E9D3A-9CBE-42CD-A632-10EAF6152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904300">
            <a:off x="7974496" y="402786"/>
            <a:ext cx="914400" cy="914400"/>
          </a:xfrm>
          <a:prstGeom prst="rect">
            <a:avLst/>
          </a:prstGeom>
        </p:spPr>
      </p:pic>
      <p:pic>
        <p:nvPicPr>
          <p:cNvPr id="11" name="Graphic 10" descr="Snowflake">
            <a:extLst>
              <a:ext uri="{FF2B5EF4-FFF2-40B4-BE49-F238E27FC236}">
                <a16:creationId xmlns:a16="http://schemas.microsoft.com/office/drawing/2014/main" id="{2C2AF177-F085-4060-BF82-2537BB62D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959777">
            <a:off x="8229600" y="1377661"/>
            <a:ext cx="914400" cy="914400"/>
          </a:xfrm>
          <a:prstGeom prst="rect">
            <a:avLst/>
          </a:prstGeom>
        </p:spPr>
      </p:pic>
      <p:pic>
        <p:nvPicPr>
          <p:cNvPr id="12" name="Graphic 11" descr="Snowflake">
            <a:extLst>
              <a:ext uri="{FF2B5EF4-FFF2-40B4-BE49-F238E27FC236}">
                <a16:creationId xmlns:a16="http://schemas.microsoft.com/office/drawing/2014/main" id="{E135F37A-80F4-4099-BD5F-75A7EC5C1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92757">
            <a:off x="7723490" y="1985473"/>
            <a:ext cx="914400" cy="914400"/>
          </a:xfrm>
          <a:prstGeom prst="rect">
            <a:avLst/>
          </a:prstGeom>
        </p:spPr>
      </p:pic>
      <p:pic>
        <p:nvPicPr>
          <p:cNvPr id="13" name="Graphic 12" descr="Snowflake">
            <a:extLst>
              <a:ext uri="{FF2B5EF4-FFF2-40B4-BE49-F238E27FC236}">
                <a16:creationId xmlns:a16="http://schemas.microsoft.com/office/drawing/2014/main" id="{67C40EE9-0F85-4644-98D2-F953D7EAE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3162">
            <a:off x="8180690" y="2853025"/>
            <a:ext cx="914400" cy="914400"/>
          </a:xfrm>
          <a:prstGeom prst="rect">
            <a:avLst/>
          </a:prstGeom>
        </p:spPr>
      </p:pic>
      <p:pic>
        <p:nvPicPr>
          <p:cNvPr id="8" name="Graphic 7" descr="Snowman">
            <a:extLst>
              <a:ext uri="{FF2B5EF4-FFF2-40B4-BE49-F238E27FC236}">
                <a16:creationId xmlns:a16="http://schemas.microsoft.com/office/drawing/2014/main" id="{53BAC430-67F0-49F2-B5E4-B13C2C7BC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1534" y="36561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41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DA35-C831-4CFB-B044-08B4FEBE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Ionic Lattice of a Material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0D2CA-57F6-4549-830F-096EAC8F9A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8130" name="Picture 2" descr="The Drude Model">
            <a:extLst>
              <a:ext uri="{FF2B5EF4-FFF2-40B4-BE49-F238E27FC236}">
                <a16:creationId xmlns:a16="http://schemas.microsoft.com/office/drawing/2014/main" id="{9CC935BB-E361-4D55-973E-F25CA10E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660" y="1632337"/>
            <a:ext cx="3578788" cy="304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5177B90-9D27-4D99-BC25-1B38E7AED566}"/>
              </a:ext>
            </a:extLst>
          </p:cNvPr>
          <p:cNvSpPr/>
          <p:nvPr/>
        </p:nvSpPr>
        <p:spPr>
          <a:xfrm>
            <a:off x="2698955" y="4815348"/>
            <a:ext cx="3207774" cy="25190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5CBBCFC1-8ED3-4592-B6D5-DB6555D0CFD5}"/>
              </a:ext>
            </a:extLst>
          </p:cNvPr>
          <p:cNvSpPr/>
          <p:nvPr/>
        </p:nvSpPr>
        <p:spPr>
          <a:xfrm>
            <a:off x="6740013" y="2839065"/>
            <a:ext cx="730045" cy="685800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EFFFEFF4-66C6-45B2-B73E-B1B9CF25998A}"/>
              </a:ext>
            </a:extLst>
          </p:cNvPr>
          <p:cNvSpPr/>
          <p:nvPr/>
        </p:nvSpPr>
        <p:spPr>
          <a:xfrm>
            <a:off x="1099661" y="2887523"/>
            <a:ext cx="772434" cy="530942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26733"/>
      </p:ext>
    </p:extLst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11378</TotalTime>
  <Words>871</Words>
  <Application>Microsoft Office PowerPoint</Application>
  <PresentationFormat>On-screen Show (16:9)</PresentationFormat>
  <Paragraphs>189</Paragraphs>
  <Slides>58</Slides>
  <Notes>42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Titillium Web Light</vt:lpstr>
      <vt:lpstr>Arial</vt:lpstr>
      <vt:lpstr>Quantico</vt:lpstr>
      <vt:lpstr>Cambria Math</vt:lpstr>
      <vt:lpstr>Calibri</vt:lpstr>
      <vt:lpstr>Juno template</vt:lpstr>
      <vt:lpstr>Maximizing the Dynamic Range of Microwave Kinetic Inductance Detectors through Tone-Tracking Firmware</vt:lpstr>
      <vt:lpstr>Who Uses MKIDs?</vt:lpstr>
      <vt:lpstr>Next up: TIM (Terahertz Intensity Mapper)</vt:lpstr>
      <vt:lpstr>What are KIDs?</vt:lpstr>
      <vt:lpstr>What is kinetic inductance?</vt:lpstr>
      <vt:lpstr>Kinetic Inductance Detectors are Designed as Fancy Resonators</vt:lpstr>
      <vt:lpstr>Resonators have characteristic frequency ∝ 1/√(LC) </vt:lpstr>
      <vt:lpstr>MKIDs are Superconductors</vt:lpstr>
      <vt:lpstr>Ionic Lattice of a Material</vt:lpstr>
      <vt:lpstr>Some Elementary Visuals</vt:lpstr>
      <vt:lpstr>Photons Change Inductance</vt:lpstr>
      <vt:lpstr>Setting the Stage</vt:lpstr>
      <vt:lpstr>Transmission of Resonator</vt:lpstr>
      <vt:lpstr>Probe the MKID and expect little transmission</vt:lpstr>
      <vt:lpstr>A Incident Power Appears!</vt:lpstr>
      <vt:lpstr>Multiple States of a Resonator</vt:lpstr>
      <vt:lpstr>A Resonator with Multiple Modulated States</vt:lpstr>
      <vt:lpstr>A Similar Effect in Phase Space</vt:lpstr>
      <vt:lpstr>Quick Phase Reminder</vt:lpstr>
      <vt:lpstr>A Similar Effect in Phase Space</vt:lpstr>
      <vt:lpstr>The Same Incident Power</vt:lpstr>
      <vt:lpstr>Phase Response of Modulated Resonator</vt:lpstr>
      <vt:lpstr>These Relationships Allow for Detection</vt:lpstr>
      <vt:lpstr>The Fly in the Ointment</vt:lpstr>
      <vt:lpstr>The Dynamic Range Pickle</vt:lpstr>
      <vt:lpstr>Let’s Revisit our Transmission Plots</vt:lpstr>
      <vt:lpstr>A Incident Power Appears!</vt:lpstr>
      <vt:lpstr>Too much incident power, amplitude info becomes noisy</vt:lpstr>
      <vt:lpstr>We have to do an entire new VNA sweep!</vt:lpstr>
      <vt:lpstr>How can we track the tones in-situ?</vt:lpstr>
      <vt:lpstr>Creating a Control System to Tone Track</vt:lpstr>
      <vt:lpstr>Back to the Phase Plot</vt:lpstr>
      <vt:lpstr>PowerPoint Presentation</vt:lpstr>
      <vt:lpstr>Photon shifts phase </vt:lpstr>
      <vt:lpstr>We can directly read the phase and the slope!</vt:lpstr>
      <vt:lpstr>Side note: Linear slope must be estimated first</vt:lpstr>
      <vt:lpstr>PowerPoint Presentation</vt:lpstr>
      <vt:lpstr>This becomes a simple problem (in theory)</vt:lpstr>
      <vt:lpstr>Shift the frequency back to resonance!</vt:lpstr>
      <vt:lpstr>PowerPoint Presentation</vt:lpstr>
      <vt:lpstr>Diving into the Land of Bits</vt:lpstr>
      <vt:lpstr>Tone-Tracking Algorithm</vt:lpstr>
      <vt:lpstr>In the World of Simulink</vt:lpstr>
      <vt:lpstr>PowerPoint Presentation</vt:lpstr>
      <vt:lpstr>Some Simulation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FPGAs are the answer</vt:lpstr>
      <vt:lpstr>What’s our FPGA of Choice?</vt:lpstr>
      <vt:lpstr>Xilinx UltraScale+ RFSoC (zcu111)</vt:lpstr>
      <vt:lpstr>Current Progress on the RFSoC Battle</vt:lpstr>
      <vt:lpstr>What’s Next</vt:lpstr>
      <vt:lpstr>Big Thanks</vt:lpstr>
      <vt:lpstr>Special Thanks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Maximizing the Dynamic Range of Microwave Kinetic Inductance Detectors through Tone-Tracking Firmware</dc:title>
  <dc:creator>Jonathan Hoh</dc:creator>
  <cp:lastModifiedBy>Jonathan Hoh</cp:lastModifiedBy>
  <cp:revision>31</cp:revision>
  <dcterms:modified xsi:type="dcterms:W3CDTF">2021-08-22T00:02:38Z</dcterms:modified>
</cp:coreProperties>
</file>